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43891200" cy="32918400"/>
  <p:notesSz cx="9144000" cy="6858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27072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9966FF"/>
    <a:srgbClr val="9999FF"/>
    <a:srgbClr val="FFFFFF"/>
    <a:srgbClr val="EFEFFF"/>
    <a:srgbClr val="E1E1FF"/>
    <a:srgbClr val="FFE7E7"/>
    <a:srgbClr val="FFF2CC"/>
    <a:srgbClr val="CCCC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0" d="100"/>
          <a:sy n="20" d="100"/>
        </p:scale>
        <p:origin x="288" y="-269"/>
      </p:cViewPr>
      <p:guideLst>
        <p:guide orient="horz" pos="10368"/>
        <p:guide pos="576"/>
        <p:guide pos="2707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5E4-7100-458D-B003-0C52448885D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E4E-834F-4AB2-9456-5B0FAE9A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5E4-7100-458D-B003-0C52448885D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E4E-834F-4AB2-9456-5B0FAE9A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5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5E4-7100-458D-B003-0C52448885D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E4E-834F-4AB2-9456-5B0FAE9A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5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5E4-7100-458D-B003-0C52448885D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E4E-834F-4AB2-9456-5B0FAE9A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2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5E4-7100-458D-B003-0C52448885D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E4E-834F-4AB2-9456-5B0FAE9A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5E4-7100-458D-B003-0C52448885D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E4E-834F-4AB2-9456-5B0FAE9A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5E4-7100-458D-B003-0C52448885D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E4E-834F-4AB2-9456-5B0FAE9A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9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5E4-7100-458D-B003-0C52448885D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E4E-834F-4AB2-9456-5B0FAE9A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5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5E4-7100-458D-B003-0C52448885D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E4E-834F-4AB2-9456-5B0FAE9A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6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5E4-7100-458D-B003-0C52448885D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E4E-834F-4AB2-9456-5B0FAE9A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5E4-7100-458D-B003-0C52448885D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BE4E-834F-4AB2-9456-5B0FAE9A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8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55E4-7100-458D-B003-0C52448885DB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BE4E-834F-4AB2-9456-5B0FAE9A1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gif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ular Callout 40"/>
          <p:cNvSpPr/>
          <p:nvPr/>
        </p:nvSpPr>
        <p:spPr>
          <a:xfrm>
            <a:off x="952500" y="23438137"/>
            <a:ext cx="12837107" cy="8592563"/>
          </a:xfrm>
          <a:custGeom>
            <a:avLst/>
            <a:gdLst>
              <a:gd name="connsiteX0" fmla="*/ 0 w 10145486"/>
              <a:gd name="connsiteY0" fmla="*/ 1516880 h 9101098"/>
              <a:gd name="connsiteX1" fmla="*/ 1516880 w 10145486"/>
              <a:gd name="connsiteY1" fmla="*/ 0 h 9101098"/>
              <a:gd name="connsiteX2" fmla="*/ 5918200 w 10145486"/>
              <a:gd name="connsiteY2" fmla="*/ 0 h 9101098"/>
              <a:gd name="connsiteX3" fmla="*/ 5918200 w 10145486"/>
              <a:gd name="connsiteY3" fmla="*/ 0 h 9101098"/>
              <a:gd name="connsiteX4" fmla="*/ 8454572 w 10145486"/>
              <a:gd name="connsiteY4" fmla="*/ 0 h 9101098"/>
              <a:gd name="connsiteX5" fmla="*/ 8628606 w 10145486"/>
              <a:gd name="connsiteY5" fmla="*/ 0 h 9101098"/>
              <a:gd name="connsiteX6" fmla="*/ 10145486 w 10145486"/>
              <a:gd name="connsiteY6" fmla="*/ 1516880 h 9101098"/>
              <a:gd name="connsiteX7" fmla="*/ 10145486 w 10145486"/>
              <a:gd name="connsiteY7" fmla="*/ 1516850 h 9101098"/>
              <a:gd name="connsiteX8" fmla="*/ 13583487 w 10145486"/>
              <a:gd name="connsiteY8" fmla="*/ -1784179 h 9101098"/>
              <a:gd name="connsiteX9" fmla="*/ 10145486 w 10145486"/>
              <a:gd name="connsiteY9" fmla="*/ 3792124 h 9101098"/>
              <a:gd name="connsiteX10" fmla="*/ 10145486 w 10145486"/>
              <a:gd name="connsiteY10" fmla="*/ 7584218 h 9101098"/>
              <a:gd name="connsiteX11" fmla="*/ 8628606 w 10145486"/>
              <a:gd name="connsiteY11" fmla="*/ 9101098 h 9101098"/>
              <a:gd name="connsiteX12" fmla="*/ 8454572 w 10145486"/>
              <a:gd name="connsiteY12" fmla="*/ 9101098 h 9101098"/>
              <a:gd name="connsiteX13" fmla="*/ 5918200 w 10145486"/>
              <a:gd name="connsiteY13" fmla="*/ 9101098 h 9101098"/>
              <a:gd name="connsiteX14" fmla="*/ 5918200 w 10145486"/>
              <a:gd name="connsiteY14" fmla="*/ 9101098 h 9101098"/>
              <a:gd name="connsiteX15" fmla="*/ 1516880 w 10145486"/>
              <a:gd name="connsiteY15" fmla="*/ 9101098 h 9101098"/>
              <a:gd name="connsiteX16" fmla="*/ 0 w 10145486"/>
              <a:gd name="connsiteY16" fmla="*/ 7584218 h 9101098"/>
              <a:gd name="connsiteX17" fmla="*/ 0 w 10145486"/>
              <a:gd name="connsiteY17" fmla="*/ 3792124 h 9101098"/>
              <a:gd name="connsiteX18" fmla="*/ 0 w 10145486"/>
              <a:gd name="connsiteY18" fmla="*/ 1516850 h 9101098"/>
              <a:gd name="connsiteX19" fmla="*/ 0 w 10145486"/>
              <a:gd name="connsiteY19" fmla="*/ 1516850 h 9101098"/>
              <a:gd name="connsiteX20" fmla="*/ 0 w 10145486"/>
              <a:gd name="connsiteY20" fmla="*/ 1516880 h 9101098"/>
              <a:gd name="connsiteX0" fmla="*/ 0 w 13583487"/>
              <a:gd name="connsiteY0" fmla="*/ 3301059 h 10885277"/>
              <a:gd name="connsiteX1" fmla="*/ 1516880 w 13583487"/>
              <a:gd name="connsiteY1" fmla="*/ 1784179 h 10885277"/>
              <a:gd name="connsiteX2" fmla="*/ 5918200 w 13583487"/>
              <a:gd name="connsiteY2" fmla="*/ 1784179 h 10885277"/>
              <a:gd name="connsiteX3" fmla="*/ 5918200 w 13583487"/>
              <a:gd name="connsiteY3" fmla="*/ 1784179 h 10885277"/>
              <a:gd name="connsiteX4" fmla="*/ 8454572 w 13583487"/>
              <a:gd name="connsiteY4" fmla="*/ 1784179 h 10885277"/>
              <a:gd name="connsiteX5" fmla="*/ 8628606 w 13583487"/>
              <a:gd name="connsiteY5" fmla="*/ 1784179 h 10885277"/>
              <a:gd name="connsiteX6" fmla="*/ 10145486 w 13583487"/>
              <a:gd name="connsiteY6" fmla="*/ 3301059 h 10885277"/>
              <a:gd name="connsiteX7" fmla="*/ 10145486 w 13583487"/>
              <a:gd name="connsiteY7" fmla="*/ 3301029 h 10885277"/>
              <a:gd name="connsiteX8" fmla="*/ 13583487 w 13583487"/>
              <a:gd name="connsiteY8" fmla="*/ 0 h 10885277"/>
              <a:gd name="connsiteX9" fmla="*/ 10145486 w 13583487"/>
              <a:gd name="connsiteY9" fmla="*/ 4490453 h 10885277"/>
              <a:gd name="connsiteX10" fmla="*/ 10145486 w 13583487"/>
              <a:gd name="connsiteY10" fmla="*/ 9368397 h 10885277"/>
              <a:gd name="connsiteX11" fmla="*/ 8628606 w 13583487"/>
              <a:gd name="connsiteY11" fmla="*/ 10885277 h 10885277"/>
              <a:gd name="connsiteX12" fmla="*/ 8454572 w 13583487"/>
              <a:gd name="connsiteY12" fmla="*/ 10885277 h 10885277"/>
              <a:gd name="connsiteX13" fmla="*/ 5918200 w 13583487"/>
              <a:gd name="connsiteY13" fmla="*/ 10885277 h 10885277"/>
              <a:gd name="connsiteX14" fmla="*/ 5918200 w 13583487"/>
              <a:gd name="connsiteY14" fmla="*/ 10885277 h 10885277"/>
              <a:gd name="connsiteX15" fmla="*/ 1516880 w 13583487"/>
              <a:gd name="connsiteY15" fmla="*/ 10885277 h 10885277"/>
              <a:gd name="connsiteX16" fmla="*/ 0 w 13583487"/>
              <a:gd name="connsiteY16" fmla="*/ 9368397 h 10885277"/>
              <a:gd name="connsiteX17" fmla="*/ 0 w 13583487"/>
              <a:gd name="connsiteY17" fmla="*/ 5576303 h 10885277"/>
              <a:gd name="connsiteX18" fmla="*/ 0 w 13583487"/>
              <a:gd name="connsiteY18" fmla="*/ 3301029 h 10885277"/>
              <a:gd name="connsiteX19" fmla="*/ 0 w 13583487"/>
              <a:gd name="connsiteY19" fmla="*/ 3301029 h 10885277"/>
              <a:gd name="connsiteX20" fmla="*/ 0 w 13583487"/>
              <a:gd name="connsiteY20" fmla="*/ 3301059 h 10885277"/>
              <a:gd name="connsiteX0" fmla="*/ 0 w 13564437"/>
              <a:gd name="connsiteY0" fmla="*/ 1516880 h 9101098"/>
              <a:gd name="connsiteX1" fmla="*/ 1516880 w 13564437"/>
              <a:gd name="connsiteY1" fmla="*/ 0 h 9101098"/>
              <a:gd name="connsiteX2" fmla="*/ 5918200 w 13564437"/>
              <a:gd name="connsiteY2" fmla="*/ 0 h 9101098"/>
              <a:gd name="connsiteX3" fmla="*/ 5918200 w 13564437"/>
              <a:gd name="connsiteY3" fmla="*/ 0 h 9101098"/>
              <a:gd name="connsiteX4" fmla="*/ 8454572 w 13564437"/>
              <a:gd name="connsiteY4" fmla="*/ 0 h 9101098"/>
              <a:gd name="connsiteX5" fmla="*/ 8628606 w 13564437"/>
              <a:gd name="connsiteY5" fmla="*/ 0 h 9101098"/>
              <a:gd name="connsiteX6" fmla="*/ 10145486 w 13564437"/>
              <a:gd name="connsiteY6" fmla="*/ 1516880 h 9101098"/>
              <a:gd name="connsiteX7" fmla="*/ 10145486 w 13564437"/>
              <a:gd name="connsiteY7" fmla="*/ 1516850 h 9101098"/>
              <a:gd name="connsiteX8" fmla="*/ 13564437 w 13564437"/>
              <a:gd name="connsiteY8" fmla="*/ 616121 h 9101098"/>
              <a:gd name="connsiteX9" fmla="*/ 10145486 w 13564437"/>
              <a:gd name="connsiteY9" fmla="*/ 2706274 h 9101098"/>
              <a:gd name="connsiteX10" fmla="*/ 10145486 w 13564437"/>
              <a:gd name="connsiteY10" fmla="*/ 7584218 h 9101098"/>
              <a:gd name="connsiteX11" fmla="*/ 8628606 w 13564437"/>
              <a:gd name="connsiteY11" fmla="*/ 9101098 h 9101098"/>
              <a:gd name="connsiteX12" fmla="*/ 8454572 w 13564437"/>
              <a:gd name="connsiteY12" fmla="*/ 9101098 h 9101098"/>
              <a:gd name="connsiteX13" fmla="*/ 5918200 w 13564437"/>
              <a:gd name="connsiteY13" fmla="*/ 9101098 h 9101098"/>
              <a:gd name="connsiteX14" fmla="*/ 5918200 w 13564437"/>
              <a:gd name="connsiteY14" fmla="*/ 9101098 h 9101098"/>
              <a:gd name="connsiteX15" fmla="*/ 1516880 w 13564437"/>
              <a:gd name="connsiteY15" fmla="*/ 9101098 h 9101098"/>
              <a:gd name="connsiteX16" fmla="*/ 0 w 13564437"/>
              <a:gd name="connsiteY16" fmla="*/ 7584218 h 9101098"/>
              <a:gd name="connsiteX17" fmla="*/ 0 w 13564437"/>
              <a:gd name="connsiteY17" fmla="*/ 3792124 h 9101098"/>
              <a:gd name="connsiteX18" fmla="*/ 0 w 13564437"/>
              <a:gd name="connsiteY18" fmla="*/ 1516850 h 9101098"/>
              <a:gd name="connsiteX19" fmla="*/ 0 w 13564437"/>
              <a:gd name="connsiteY19" fmla="*/ 1516850 h 9101098"/>
              <a:gd name="connsiteX20" fmla="*/ 0 w 13564437"/>
              <a:gd name="connsiteY20" fmla="*/ 1516880 h 910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564437" h="9101098">
                <a:moveTo>
                  <a:pt x="0" y="1516880"/>
                </a:moveTo>
                <a:cubicBezTo>
                  <a:pt x="0" y="679130"/>
                  <a:pt x="679130" y="0"/>
                  <a:pt x="1516880" y="0"/>
                </a:cubicBezTo>
                <a:lnTo>
                  <a:pt x="5918200" y="0"/>
                </a:lnTo>
                <a:lnTo>
                  <a:pt x="5918200" y="0"/>
                </a:lnTo>
                <a:lnTo>
                  <a:pt x="8454572" y="0"/>
                </a:lnTo>
                <a:lnTo>
                  <a:pt x="8628606" y="0"/>
                </a:lnTo>
                <a:cubicBezTo>
                  <a:pt x="9466356" y="0"/>
                  <a:pt x="10145486" y="679130"/>
                  <a:pt x="10145486" y="1516880"/>
                </a:cubicBezTo>
                <a:lnTo>
                  <a:pt x="10145486" y="1516850"/>
                </a:lnTo>
                <a:lnTo>
                  <a:pt x="13564437" y="616121"/>
                </a:lnTo>
                <a:lnTo>
                  <a:pt x="10145486" y="2706274"/>
                </a:lnTo>
                <a:lnTo>
                  <a:pt x="10145486" y="7584218"/>
                </a:lnTo>
                <a:cubicBezTo>
                  <a:pt x="10145486" y="8421968"/>
                  <a:pt x="9466356" y="9101098"/>
                  <a:pt x="8628606" y="9101098"/>
                </a:cubicBezTo>
                <a:lnTo>
                  <a:pt x="8454572" y="9101098"/>
                </a:lnTo>
                <a:lnTo>
                  <a:pt x="5918200" y="9101098"/>
                </a:lnTo>
                <a:lnTo>
                  <a:pt x="5918200" y="9101098"/>
                </a:lnTo>
                <a:lnTo>
                  <a:pt x="1516880" y="9101098"/>
                </a:lnTo>
                <a:cubicBezTo>
                  <a:pt x="679130" y="9101098"/>
                  <a:pt x="0" y="8421968"/>
                  <a:pt x="0" y="7584218"/>
                </a:cubicBezTo>
                <a:lnTo>
                  <a:pt x="0" y="3792124"/>
                </a:lnTo>
                <a:lnTo>
                  <a:pt x="0" y="1516850"/>
                </a:lnTo>
                <a:lnTo>
                  <a:pt x="0" y="1516850"/>
                </a:lnTo>
                <a:lnTo>
                  <a:pt x="0" y="1516880"/>
                </a:lnTo>
                <a:close/>
              </a:path>
            </a:pathLst>
          </a:custGeom>
          <a:solidFill>
            <a:srgbClr val="FFE7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914400" indent="-400050"/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</a:rPr>
              <a:t>   </a:t>
            </a:r>
            <a:r>
              <a:rPr lang="en-US" sz="6000" b="1" u="sng" dirty="0" smtClean="0">
                <a:solidFill>
                  <a:srgbClr val="C00000"/>
                </a:solidFill>
              </a:rPr>
              <a:t>Industry &amp; Consulting</a:t>
            </a:r>
          </a:p>
          <a:p>
            <a:pPr marL="914400" indent="-4953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Develop and implement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environmental solutions</a:t>
            </a:r>
            <a:endParaRPr lang="en-US" sz="4800" dirty="0">
              <a:solidFill>
                <a:schemeClr val="tx1"/>
              </a:solidFill>
            </a:endParaRPr>
          </a:p>
          <a:p>
            <a:pPr marL="914400" indent="-4953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Produce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green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products and energy</a:t>
            </a:r>
          </a:p>
          <a:p>
            <a:pPr marL="914400" indent="-4953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Reduce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emissions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of pollutants</a:t>
            </a:r>
          </a:p>
          <a:p>
            <a:pPr marL="914400" indent="-4953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Remediate</a:t>
            </a:r>
            <a:r>
              <a:rPr lang="en-US" sz="4800" dirty="0" smtClean="0">
                <a:solidFill>
                  <a:schemeClr val="tx1"/>
                </a:solidFill>
              </a:rPr>
              <a:t> (clean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up)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contaminated sites</a:t>
            </a:r>
          </a:p>
          <a:p>
            <a:pPr marL="914400" indent="-4000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Ensure</a:t>
            </a:r>
            <a:r>
              <a:rPr lang="en-US" sz="4800" dirty="0" smtClean="0">
                <a:solidFill>
                  <a:schemeClr val="tx1"/>
                </a:solidFill>
              </a:rPr>
              <a:t> regulations are met</a:t>
            </a:r>
            <a:endParaRPr lang="en-US" sz="5400" dirty="0" smtClean="0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584" y="8524867"/>
            <a:ext cx="15836006" cy="15698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711870" y="435429"/>
            <a:ext cx="2046746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Careers</a:t>
            </a:r>
            <a:endParaRPr lang="en-US" sz="13800" b="1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952501" y="12411608"/>
            <a:ext cx="10210800" cy="10167131"/>
          </a:xfrm>
          <a:custGeom>
            <a:avLst/>
            <a:gdLst>
              <a:gd name="connsiteX0" fmla="*/ 0 w 10145486"/>
              <a:gd name="connsiteY0" fmla="*/ 1690948 h 10934700"/>
              <a:gd name="connsiteX1" fmla="*/ 1690948 w 10145486"/>
              <a:gd name="connsiteY1" fmla="*/ 0 h 10934700"/>
              <a:gd name="connsiteX2" fmla="*/ 5918200 w 10145486"/>
              <a:gd name="connsiteY2" fmla="*/ 0 h 10934700"/>
              <a:gd name="connsiteX3" fmla="*/ 5918200 w 10145486"/>
              <a:gd name="connsiteY3" fmla="*/ 0 h 10934700"/>
              <a:gd name="connsiteX4" fmla="*/ 8454572 w 10145486"/>
              <a:gd name="connsiteY4" fmla="*/ 0 h 10934700"/>
              <a:gd name="connsiteX5" fmla="*/ 8454538 w 10145486"/>
              <a:gd name="connsiteY5" fmla="*/ 0 h 10934700"/>
              <a:gd name="connsiteX6" fmla="*/ 10145486 w 10145486"/>
              <a:gd name="connsiteY6" fmla="*/ 1690948 h 10934700"/>
              <a:gd name="connsiteX7" fmla="*/ 10145486 w 10145486"/>
              <a:gd name="connsiteY7" fmla="*/ 1822450 h 10934700"/>
              <a:gd name="connsiteX8" fmla="*/ 10802203 w 10145486"/>
              <a:gd name="connsiteY8" fmla="*/ 2112147 h 10934700"/>
              <a:gd name="connsiteX9" fmla="*/ 10145486 w 10145486"/>
              <a:gd name="connsiteY9" fmla="*/ 4556125 h 10934700"/>
              <a:gd name="connsiteX10" fmla="*/ 10145486 w 10145486"/>
              <a:gd name="connsiteY10" fmla="*/ 9243752 h 10934700"/>
              <a:gd name="connsiteX11" fmla="*/ 8454538 w 10145486"/>
              <a:gd name="connsiteY11" fmla="*/ 10934700 h 10934700"/>
              <a:gd name="connsiteX12" fmla="*/ 8454572 w 10145486"/>
              <a:gd name="connsiteY12" fmla="*/ 10934700 h 10934700"/>
              <a:gd name="connsiteX13" fmla="*/ 5918200 w 10145486"/>
              <a:gd name="connsiteY13" fmla="*/ 10934700 h 10934700"/>
              <a:gd name="connsiteX14" fmla="*/ 5918200 w 10145486"/>
              <a:gd name="connsiteY14" fmla="*/ 10934700 h 10934700"/>
              <a:gd name="connsiteX15" fmla="*/ 1690948 w 10145486"/>
              <a:gd name="connsiteY15" fmla="*/ 10934700 h 10934700"/>
              <a:gd name="connsiteX16" fmla="*/ 0 w 10145486"/>
              <a:gd name="connsiteY16" fmla="*/ 9243752 h 10934700"/>
              <a:gd name="connsiteX17" fmla="*/ 0 w 10145486"/>
              <a:gd name="connsiteY17" fmla="*/ 4556125 h 10934700"/>
              <a:gd name="connsiteX18" fmla="*/ 0 w 10145486"/>
              <a:gd name="connsiteY18" fmla="*/ 1822450 h 10934700"/>
              <a:gd name="connsiteX19" fmla="*/ 0 w 10145486"/>
              <a:gd name="connsiteY19" fmla="*/ 1822450 h 10934700"/>
              <a:gd name="connsiteX20" fmla="*/ 0 w 10145486"/>
              <a:gd name="connsiteY20" fmla="*/ 1690948 h 10934700"/>
              <a:gd name="connsiteX0" fmla="*/ 0 w 10802203"/>
              <a:gd name="connsiteY0" fmla="*/ 1690948 h 10934700"/>
              <a:gd name="connsiteX1" fmla="*/ 1690948 w 10802203"/>
              <a:gd name="connsiteY1" fmla="*/ 0 h 10934700"/>
              <a:gd name="connsiteX2" fmla="*/ 5918200 w 10802203"/>
              <a:gd name="connsiteY2" fmla="*/ 0 h 10934700"/>
              <a:gd name="connsiteX3" fmla="*/ 5918200 w 10802203"/>
              <a:gd name="connsiteY3" fmla="*/ 0 h 10934700"/>
              <a:gd name="connsiteX4" fmla="*/ 8454572 w 10802203"/>
              <a:gd name="connsiteY4" fmla="*/ 0 h 10934700"/>
              <a:gd name="connsiteX5" fmla="*/ 8454538 w 10802203"/>
              <a:gd name="connsiteY5" fmla="*/ 0 h 10934700"/>
              <a:gd name="connsiteX6" fmla="*/ 10145486 w 10802203"/>
              <a:gd name="connsiteY6" fmla="*/ 1690948 h 10934700"/>
              <a:gd name="connsiteX7" fmla="*/ 10145486 w 10802203"/>
              <a:gd name="connsiteY7" fmla="*/ 1822450 h 10934700"/>
              <a:gd name="connsiteX8" fmla="*/ 10802203 w 10802203"/>
              <a:gd name="connsiteY8" fmla="*/ 2112147 h 10934700"/>
              <a:gd name="connsiteX9" fmla="*/ 10126436 w 10802203"/>
              <a:gd name="connsiteY9" fmla="*/ 3184525 h 10934700"/>
              <a:gd name="connsiteX10" fmla="*/ 10145486 w 10802203"/>
              <a:gd name="connsiteY10" fmla="*/ 9243752 h 10934700"/>
              <a:gd name="connsiteX11" fmla="*/ 8454538 w 10802203"/>
              <a:gd name="connsiteY11" fmla="*/ 10934700 h 10934700"/>
              <a:gd name="connsiteX12" fmla="*/ 8454572 w 10802203"/>
              <a:gd name="connsiteY12" fmla="*/ 10934700 h 10934700"/>
              <a:gd name="connsiteX13" fmla="*/ 5918200 w 10802203"/>
              <a:gd name="connsiteY13" fmla="*/ 10934700 h 10934700"/>
              <a:gd name="connsiteX14" fmla="*/ 5918200 w 10802203"/>
              <a:gd name="connsiteY14" fmla="*/ 10934700 h 10934700"/>
              <a:gd name="connsiteX15" fmla="*/ 1690948 w 10802203"/>
              <a:gd name="connsiteY15" fmla="*/ 10934700 h 10934700"/>
              <a:gd name="connsiteX16" fmla="*/ 0 w 10802203"/>
              <a:gd name="connsiteY16" fmla="*/ 9243752 h 10934700"/>
              <a:gd name="connsiteX17" fmla="*/ 0 w 10802203"/>
              <a:gd name="connsiteY17" fmla="*/ 4556125 h 10934700"/>
              <a:gd name="connsiteX18" fmla="*/ 0 w 10802203"/>
              <a:gd name="connsiteY18" fmla="*/ 1822450 h 10934700"/>
              <a:gd name="connsiteX19" fmla="*/ 0 w 10802203"/>
              <a:gd name="connsiteY19" fmla="*/ 1822450 h 10934700"/>
              <a:gd name="connsiteX20" fmla="*/ 0 w 10802203"/>
              <a:gd name="connsiteY20" fmla="*/ 1690948 h 1093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802203" h="10934700">
                <a:moveTo>
                  <a:pt x="0" y="1690948"/>
                </a:moveTo>
                <a:cubicBezTo>
                  <a:pt x="0" y="757063"/>
                  <a:pt x="757063" y="0"/>
                  <a:pt x="1690948" y="0"/>
                </a:cubicBezTo>
                <a:lnTo>
                  <a:pt x="5918200" y="0"/>
                </a:lnTo>
                <a:lnTo>
                  <a:pt x="5918200" y="0"/>
                </a:lnTo>
                <a:lnTo>
                  <a:pt x="8454572" y="0"/>
                </a:lnTo>
                <a:lnTo>
                  <a:pt x="8454538" y="0"/>
                </a:lnTo>
                <a:cubicBezTo>
                  <a:pt x="9388423" y="0"/>
                  <a:pt x="10145486" y="757063"/>
                  <a:pt x="10145486" y="1690948"/>
                </a:cubicBezTo>
                <a:lnTo>
                  <a:pt x="10145486" y="1822450"/>
                </a:lnTo>
                <a:lnTo>
                  <a:pt x="10802203" y="2112147"/>
                </a:lnTo>
                <a:lnTo>
                  <a:pt x="10126436" y="3184525"/>
                </a:lnTo>
                <a:cubicBezTo>
                  <a:pt x="10126436" y="4747067"/>
                  <a:pt x="10145486" y="7681210"/>
                  <a:pt x="10145486" y="9243752"/>
                </a:cubicBezTo>
                <a:cubicBezTo>
                  <a:pt x="10145486" y="10177637"/>
                  <a:pt x="9388423" y="10934700"/>
                  <a:pt x="8454538" y="10934700"/>
                </a:cubicBezTo>
                <a:lnTo>
                  <a:pt x="8454572" y="10934700"/>
                </a:lnTo>
                <a:lnTo>
                  <a:pt x="5918200" y="10934700"/>
                </a:lnTo>
                <a:lnTo>
                  <a:pt x="5918200" y="10934700"/>
                </a:lnTo>
                <a:lnTo>
                  <a:pt x="1690948" y="10934700"/>
                </a:lnTo>
                <a:cubicBezTo>
                  <a:pt x="757063" y="10934700"/>
                  <a:pt x="0" y="10177637"/>
                  <a:pt x="0" y="9243752"/>
                </a:cubicBezTo>
                <a:lnTo>
                  <a:pt x="0" y="4556125"/>
                </a:lnTo>
                <a:lnTo>
                  <a:pt x="0" y="1822450"/>
                </a:lnTo>
                <a:lnTo>
                  <a:pt x="0" y="1822450"/>
                </a:lnTo>
                <a:lnTo>
                  <a:pt x="0" y="1690948"/>
                </a:lnTo>
                <a:close/>
              </a:path>
            </a:pathLst>
          </a:custGeom>
          <a:solidFill>
            <a:srgbClr val="EFEF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914400" indent="-457200"/>
            <a:r>
              <a:rPr lang="en-US" sz="6000" b="1" dirty="0" smtClean="0">
                <a:solidFill>
                  <a:srgbClr val="7030A0"/>
                </a:solidFill>
              </a:rPr>
              <a:t>     </a:t>
            </a:r>
            <a:r>
              <a:rPr lang="en-US" sz="6000" b="1" u="sng" dirty="0" smtClean="0">
                <a:solidFill>
                  <a:srgbClr val="7030A0"/>
                </a:solidFill>
              </a:rPr>
              <a:t>Research &amp; Academia</a:t>
            </a:r>
          </a:p>
          <a:p>
            <a:pPr marL="9144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Produce </a:t>
            </a:r>
            <a:r>
              <a:rPr lang="en-US" sz="4800" dirty="0" smtClean="0">
                <a:solidFill>
                  <a:schemeClr val="tx1"/>
                </a:solidFill>
              </a:rPr>
              <a:t>new knowledge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marL="914400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Observe </a:t>
            </a:r>
            <a:r>
              <a:rPr lang="en-US" sz="4800" dirty="0" smtClean="0">
                <a:solidFill>
                  <a:schemeClr val="tx1"/>
                </a:solidFill>
              </a:rPr>
              <a:t>and</a:t>
            </a:r>
            <a:r>
              <a:rPr lang="en-US" sz="4800" b="1" dirty="0" smtClean="0">
                <a:solidFill>
                  <a:schemeClr val="tx1"/>
                </a:solidFill>
              </a:rPr>
              <a:t> explain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environmental problems</a:t>
            </a:r>
          </a:p>
          <a:p>
            <a:pPr marL="914400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Evaluate</a:t>
            </a:r>
            <a:r>
              <a:rPr lang="en-US" sz="4800" dirty="0" smtClean="0">
                <a:solidFill>
                  <a:schemeClr val="tx1"/>
                </a:solidFill>
              </a:rPr>
              <a:t> risks or benefits of technologies and policies </a:t>
            </a:r>
            <a:r>
              <a:rPr lang="en-US" sz="4800" dirty="0" smtClean="0">
                <a:solidFill>
                  <a:schemeClr val="tx1"/>
                </a:solidFill>
              </a:rPr>
              <a:t>to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people </a:t>
            </a:r>
            <a:r>
              <a:rPr lang="en-US" sz="4800" dirty="0" smtClean="0">
                <a:solidFill>
                  <a:schemeClr val="tx1"/>
                </a:solidFill>
              </a:rPr>
              <a:t>and the </a:t>
            </a:r>
            <a:r>
              <a:rPr lang="en-US" sz="4800" dirty="0" smtClean="0">
                <a:solidFill>
                  <a:schemeClr val="tx1"/>
                </a:solidFill>
              </a:rPr>
              <a:t>planet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914400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Develop </a:t>
            </a:r>
            <a:r>
              <a:rPr lang="en-US" sz="4800" dirty="0" smtClean="0">
                <a:solidFill>
                  <a:schemeClr val="tx1"/>
                </a:solidFill>
              </a:rPr>
              <a:t>solutions</a:t>
            </a:r>
          </a:p>
          <a:p>
            <a:pPr marL="914400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Inform 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policy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914400" indent="-4572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Educate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the public</a:t>
            </a:r>
            <a:endParaRPr lang="en-US" sz="5400" dirty="0" smtClean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33341256" y="15238691"/>
            <a:ext cx="9670501" cy="8323738"/>
          </a:xfrm>
          <a:prstGeom prst="wedgeRoundRectCallout">
            <a:avLst>
              <a:gd name="adj1" fmla="val -61664"/>
              <a:gd name="adj2" fmla="val -4869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6000" b="1" u="sng" dirty="0" smtClean="0">
                <a:solidFill>
                  <a:schemeClr val="accent2">
                    <a:lumMod val="75000"/>
                  </a:schemeClr>
                </a:solidFill>
              </a:rPr>
              <a:t>Environmental Law</a:t>
            </a:r>
            <a:endParaRPr lang="en-US" sz="6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479425" indent="-47942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Represent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environmental 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interests </a:t>
            </a:r>
            <a:r>
              <a:rPr lang="en-US" sz="4800" dirty="0" smtClean="0">
                <a:solidFill>
                  <a:schemeClr val="tx1"/>
                </a:solidFill>
              </a:rPr>
              <a:t>in court</a:t>
            </a:r>
          </a:p>
          <a:p>
            <a:pPr marL="479425" indent="-479425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Advocate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for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protection of 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at-risk </a:t>
            </a:r>
            <a:r>
              <a:rPr lang="en-US" sz="4800" dirty="0" smtClean="0">
                <a:solidFill>
                  <a:schemeClr val="tx1"/>
                </a:solidFill>
              </a:rPr>
              <a:t>communities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(environmental justice)</a:t>
            </a:r>
          </a:p>
          <a:p>
            <a:pPr marL="479425" indent="-479425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Advise </a:t>
            </a:r>
            <a:r>
              <a:rPr lang="en-US" sz="4800" dirty="0" smtClean="0">
                <a:solidFill>
                  <a:schemeClr val="tx1"/>
                </a:solidFill>
              </a:rPr>
              <a:t>policymakers and clients on </a:t>
            </a:r>
            <a:r>
              <a:rPr lang="en-US" sz="4800" dirty="0" smtClean="0">
                <a:solidFill>
                  <a:schemeClr val="tx1"/>
                </a:solidFill>
              </a:rPr>
              <a:t>regulatory issues</a:t>
            </a:r>
            <a:endParaRPr lang="en-US" sz="4800" b="1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33337500" y="24344635"/>
            <a:ext cx="9639300" cy="7686065"/>
          </a:xfrm>
          <a:prstGeom prst="wedgeRoundRectCallout">
            <a:avLst>
              <a:gd name="adj1" fmla="val -90674"/>
              <a:gd name="adj2" fmla="val -4529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6000" b="1" u="sng" dirty="0" smtClean="0">
                <a:solidFill>
                  <a:schemeClr val="accent6">
                    <a:lumMod val="75000"/>
                  </a:schemeClr>
                </a:solidFill>
              </a:rPr>
              <a:t>Non-Profits</a:t>
            </a:r>
            <a:endParaRPr lang="en-US" sz="6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479425" indent="-47942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4800" b="1" dirty="0">
                <a:solidFill>
                  <a:schemeClr val="tx1"/>
                </a:solidFill>
              </a:rPr>
              <a:t>Analyze </a:t>
            </a:r>
            <a:r>
              <a:rPr lang="en-US" sz="4800" dirty="0">
                <a:solidFill>
                  <a:schemeClr val="tx1"/>
                </a:solidFill>
              </a:rPr>
              <a:t>policies and </a:t>
            </a:r>
            <a:r>
              <a:rPr lang="en-US" sz="4800" dirty="0" smtClean="0">
                <a:solidFill>
                  <a:schemeClr val="tx1"/>
                </a:solidFill>
              </a:rPr>
              <a:t>solutions</a:t>
            </a:r>
          </a:p>
          <a:p>
            <a:pPr marL="479425" indent="-479425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Engage </a:t>
            </a:r>
            <a:r>
              <a:rPr lang="en-US" sz="4800" dirty="0" smtClean="0">
                <a:solidFill>
                  <a:schemeClr val="tx1"/>
                </a:solidFill>
              </a:rPr>
              <a:t>in conservation efforts</a:t>
            </a:r>
            <a:endParaRPr lang="en-US" sz="4800" b="1" dirty="0"/>
          </a:p>
          <a:p>
            <a:pPr marL="479425" indent="-479425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Advocate </a:t>
            </a:r>
            <a:r>
              <a:rPr lang="en-US" sz="4800" dirty="0" smtClean="0">
                <a:solidFill>
                  <a:schemeClr val="tx1"/>
                </a:solidFill>
              </a:rPr>
              <a:t>for </a:t>
            </a:r>
            <a:r>
              <a:rPr lang="en-US" sz="4800" dirty="0" smtClean="0">
                <a:solidFill>
                  <a:schemeClr val="tx1"/>
                </a:solidFill>
              </a:rPr>
              <a:t>people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and </a:t>
            </a:r>
            <a:r>
              <a:rPr lang="en-US" sz="4800" dirty="0" smtClean="0">
                <a:solidFill>
                  <a:schemeClr val="tx1"/>
                </a:solidFill>
              </a:rPr>
              <a:t>the </a:t>
            </a:r>
            <a:r>
              <a:rPr lang="en-US" sz="4800" dirty="0" smtClean="0">
                <a:solidFill>
                  <a:schemeClr val="tx1"/>
                </a:solidFill>
              </a:rPr>
              <a:t>environment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(e.g., comment on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proposed </a:t>
            </a:r>
            <a:r>
              <a:rPr lang="en-US" sz="4800" dirty="0" smtClean="0">
                <a:solidFill>
                  <a:schemeClr val="tx1"/>
                </a:solidFill>
              </a:rPr>
              <a:t>regulations)</a:t>
            </a:r>
            <a:endParaRPr lang="en-US" sz="4800" dirty="0">
              <a:solidFill>
                <a:schemeClr val="tx1"/>
              </a:solidFill>
            </a:endParaRPr>
          </a:p>
          <a:p>
            <a:pPr marL="479425" indent="-479425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Communicate </a:t>
            </a:r>
            <a:r>
              <a:rPr lang="en-US" sz="4800" dirty="0" smtClean="0">
                <a:solidFill>
                  <a:schemeClr val="tx1"/>
                </a:solidFill>
              </a:rPr>
              <a:t>environmental awareness to the public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24681516" y="876300"/>
            <a:ext cx="18295284" cy="13557193"/>
          </a:xfrm>
          <a:custGeom>
            <a:avLst/>
            <a:gdLst>
              <a:gd name="connsiteX0" fmla="*/ 0 w 10145486"/>
              <a:gd name="connsiteY0" fmla="*/ 1690948 h 14166475"/>
              <a:gd name="connsiteX1" fmla="*/ 1690948 w 10145486"/>
              <a:gd name="connsiteY1" fmla="*/ 0 h 14166475"/>
              <a:gd name="connsiteX2" fmla="*/ 1690914 w 10145486"/>
              <a:gd name="connsiteY2" fmla="*/ 0 h 14166475"/>
              <a:gd name="connsiteX3" fmla="*/ 1690914 w 10145486"/>
              <a:gd name="connsiteY3" fmla="*/ 0 h 14166475"/>
              <a:gd name="connsiteX4" fmla="*/ 4227286 w 10145486"/>
              <a:gd name="connsiteY4" fmla="*/ 0 h 14166475"/>
              <a:gd name="connsiteX5" fmla="*/ 8454538 w 10145486"/>
              <a:gd name="connsiteY5" fmla="*/ 0 h 14166475"/>
              <a:gd name="connsiteX6" fmla="*/ 10145486 w 10145486"/>
              <a:gd name="connsiteY6" fmla="*/ 1690948 h 14166475"/>
              <a:gd name="connsiteX7" fmla="*/ 10145486 w 10145486"/>
              <a:gd name="connsiteY7" fmla="*/ 2361079 h 14166475"/>
              <a:gd name="connsiteX8" fmla="*/ 10145486 w 10145486"/>
              <a:gd name="connsiteY8" fmla="*/ 2361079 h 14166475"/>
              <a:gd name="connsiteX9" fmla="*/ 10145486 w 10145486"/>
              <a:gd name="connsiteY9" fmla="*/ 5902698 h 14166475"/>
              <a:gd name="connsiteX10" fmla="*/ 10145486 w 10145486"/>
              <a:gd name="connsiteY10" fmla="*/ 12475527 h 14166475"/>
              <a:gd name="connsiteX11" fmla="*/ 8454538 w 10145486"/>
              <a:gd name="connsiteY11" fmla="*/ 14166475 h 14166475"/>
              <a:gd name="connsiteX12" fmla="*/ 4227286 w 10145486"/>
              <a:gd name="connsiteY12" fmla="*/ 14166475 h 14166475"/>
              <a:gd name="connsiteX13" fmla="*/ 1690914 w 10145486"/>
              <a:gd name="connsiteY13" fmla="*/ 14166475 h 14166475"/>
              <a:gd name="connsiteX14" fmla="*/ 1690914 w 10145486"/>
              <a:gd name="connsiteY14" fmla="*/ 14166475 h 14166475"/>
              <a:gd name="connsiteX15" fmla="*/ 1690948 w 10145486"/>
              <a:gd name="connsiteY15" fmla="*/ 14166475 h 14166475"/>
              <a:gd name="connsiteX16" fmla="*/ 0 w 10145486"/>
              <a:gd name="connsiteY16" fmla="*/ 12475527 h 14166475"/>
              <a:gd name="connsiteX17" fmla="*/ 0 w 10145486"/>
              <a:gd name="connsiteY17" fmla="*/ 5902698 h 14166475"/>
              <a:gd name="connsiteX18" fmla="*/ -8498163 w 10145486"/>
              <a:gd name="connsiteY18" fmla="*/ 6432146 h 14166475"/>
              <a:gd name="connsiteX19" fmla="*/ 0 w 10145486"/>
              <a:gd name="connsiteY19" fmla="*/ 2361079 h 14166475"/>
              <a:gd name="connsiteX20" fmla="*/ 0 w 10145486"/>
              <a:gd name="connsiteY20" fmla="*/ 1690948 h 14166475"/>
              <a:gd name="connsiteX0" fmla="*/ 8498163 w 18643649"/>
              <a:gd name="connsiteY0" fmla="*/ 1690948 h 14166475"/>
              <a:gd name="connsiteX1" fmla="*/ 10189111 w 18643649"/>
              <a:gd name="connsiteY1" fmla="*/ 0 h 14166475"/>
              <a:gd name="connsiteX2" fmla="*/ 10189077 w 18643649"/>
              <a:gd name="connsiteY2" fmla="*/ 0 h 14166475"/>
              <a:gd name="connsiteX3" fmla="*/ 10189077 w 18643649"/>
              <a:gd name="connsiteY3" fmla="*/ 0 h 14166475"/>
              <a:gd name="connsiteX4" fmla="*/ 12725449 w 18643649"/>
              <a:gd name="connsiteY4" fmla="*/ 0 h 14166475"/>
              <a:gd name="connsiteX5" fmla="*/ 16952701 w 18643649"/>
              <a:gd name="connsiteY5" fmla="*/ 0 h 14166475"/>
              <a:gd name="connsiteX6" fmla="*/ 18643649 w 18643649"/>
              <a:gd name="connsiteY6" fmla="*/ 1690948 h 14166475"/>
              <a:gd name="connsiteX7" fmla="*/ 18643649 w 18643649"/>
              <a:gd name="connsiteY7" fmla="*/ 2361079 h 14166475"/>
              <a:gd name="connsiteX8" fmla="*/ 18643649 w 18643649"/>
              <a:gd name="connsiteY8" fmla="*/ 2361079 h 14166475"/>
              <a:gd name="connsiteX9" fmla="*/ 18643649 w 18643649"/>
              <a:gd name="connsiteY9" fmla="*/ 5902698 h 14166475"/>
              <a:gd name="connsiteX10" fmla="*/ 18643649 w 18643649"/>
              <a:gd name="connsiteY10" fmla="*/ 12475527 h 14166475"/>
              <a:gd name="connsiteX11" fmla="*/ 16952701 w 18643649"/>
              <a:gd name="connsiteY11" fmla="*/ 14166475 h 14166475"/>
              <a:gd name="connsiteX12" fmla="*/ 12725449 w 18643649"/>
              <a:gd name="connsiteY12" fmla="*/ 14166475 h 14166475"/>
              <a:gd name="connsiteX13" fmla="*/ 10189077 w 18643649"/>
              <a:gd name="connsiteY13" fmla="*/ 14166475 h 14166475"/>
              <a:gd name="connsiteX14" fmla="*/ 10189077 w 18643649"/>
              <a:gd name="connsiteY14" fmla="*/ 14166475 h 14166475"/>
              <a:gd name="connsiteX15" fmla="*/ 10189111 w 18643649"/>
              <a:gd name="connsiteY15" fmla="*/ 14166475 h 14166475"/>
              <a:gd name="connsiteX16" fmla="*/ 8498163 w 18643649"/>
              <a:gd name="connsiteY16" fmla="*/ 12475527 h 14166475"/>
              <a:gd name="connsiteX17" fmla="*/ 8498163 w 18643649"/>
              <a:gd name="connsiteY17" fmla="*/ 5902698 h 14166475"/>
              <a:gd name="connsiteX18" fmla="*/ 0 w 18643649"/>
              <a:gd name="connsiteY18" fmla="*/ 6432146 h 14166475"/>
              <a:gd name="connsiteX19" fmla="*/ 8498163 w 18643649"/>
              <a:gd name="connsiteY19" fmla="*/ 5243979 h 14166475"/>
              <a:gd name="connsiteX20" fmla="*/ 8498163 w 18643649"/>
              <a:gd name="connsiteY20" fmla="*/ 1690948 h 14166475"/>
              <a:gd name="connsiteX0" fmla="*/ 8498163 w 18643649"/>
              <a:gd name="connsiteY0" fmla="*/ 1690948 h 14166475"/>
              <a:gd name="connsiteX1" fmla="*/ 10189111 w 18643649"/>
              <a:gd name="connsiteY1" fmla="*/ 0 h 14166475"/>
              <a:gd name="connsiteX2" fmla="*/ 10189077 w 18643649"/>
              <a:gd name="connsiteY2" fmla="*/ 0 h 14166475"/>
              <a:gd name="connsiteX3" fmla="*/ 10189077 w 18643649"/>
              <a:gd name="connsiteY3" fmla="*/ 0 h 14166475"/>
              <a:gd name="connsiteX4" fmla="*/ 12725449 w 18643649"/>
              <a:gd name="connsiteY4" fmla="*/ 0 h 14166475"/>
              <a:gd name="connsiteX5" fmla="*/ 16952701 w 18643649"/>
              <a:gd name="connsiteY5" fmla="*/ 0 h 14166475"/>
              <a:gd name="connsiteX6" fmla="*/ 18643649 w 18643649"/>
              <a:gd name="connsiteY6" fmla="*/ 1690948 h 14166475"/>
              <a:gd name="connsiteX7" fmla="*/ 18643649 w 18643649"/>
              <a:gd name="connsiteY7" fmla="*/ 2361079 h 14166475"/>
              <a:gd name="connsiteX8" fmla="*/ 18643649 w 18643649"/>
              <a:gd name="connsiteY8" fmla="*/ 2361079 h 14166475"/>
              <a:gd name="connsiteX9" fmla="*/ 18643649 w 18643649"/>
              <a:gd name="connsiteY9" fmla="*/ 5902698 h 14166475"/>
              <a:gd name="connsiteX10" fmla="*/ 18643649 w 18643649"/>
              <a:gd name="connsiteY10" fmla="*/ 12475527 h 14166475"/>
              <a:gd name="connsiteX11" fmla="*/ 16952701 w 18643649"/>
              <a:gd name="connsiteY11" fmla="*/ 14166475 h 14166475"/>
              <a:gd name="connsiteX12" fmla="*/ 12725449 w 18643649"/>
              <a:gd name="connsiteY12" fmla="*/ 14166475 h 14166475"/>
              <a:gd name="connsiteX13" fmla="*/ 10189077 w 18643649"/>
              <a:gd name="connsiteY13" fmla="*/ 14166475 h 14166475"/>
              <a:gd name="connsiteX14" fmla="*/ 10189077 w 18643649"/>
              <a:gd name="connsiteY14" fmla="*/ 14166475 h 14166475"/>
              <a:gd name="connsiteX15" fmla="*/ 10189111 w 18643649"/>
              <a:gd name="connsiteY15" fmla="*/ 14166475 h 14166475"/>
              <a:gd name="connsiteX16" fmla="*/ 8498163 w 18643649"/>
              <a:gd name="connsiteY16" fmla="*/ 12475527 h 14166475"/>
              <a:gd name="connsiteX17" fmla="*/ 8498163 w 18643649"/>
              <a:gd name="connsiteY17" fmla="*/ 5902698 h 14166475"/>
              <a:gd name="connsiteX18" fmla="*/ 0 w 18643649"/>
              <a:gd name="connsiteY18" fmla="*/ 6432146 h 14166475"/>
              <a:gd name="connsiteX19" fmla="*/ 8479113 w 18643649"/>
              <a:gd name="connsiteY19" fmla="*/ 4824879 h 14166475"/>
              <a:gd name="connsiteX20" fmla="*/ 8498163 w 18643649"/>
              <a:gd name="connsiteY20" fmla="*/ 1690948 h 14166475"/>
              <a:gd name="connsiteX0" fmla="*/ 8498163 w 18643649"/>
              <a:gd name="connsiteY0" fmla="*/ 1690948 h 14166475"/>
              <a:gd name="connsiteX1" fmla="*/ 10189111 w 18643649"/>
              <a:gd name="connsiteY1" fmla="*/ 0 h 14166475"/>
              <a:gd name="connsiteX2" fmla="*/ 10189077 w 18643649"/>
              <a:gd name="connsiteY2" fmla="*/ 0 h 14166475"/>
              <a:gd name="connsiteX3" fmla="*/ 10189077 w 18643649"/>
              <a:gd name="connsiteY3" fmla="*/ 0 h 14166475"/>
              <a:gd name="connsiteX4" fmla="*/ 12725449 w 18643649"/>
              <a:gd name="connsiteY4" fmla="*/ 0 h 14166475"/>
              <a:gd name="connsiteX5" fmla="*/ 16952701 w 18643649"/>
              <a:gd name="connsiteY5" fmla="*/ 0 h 14166475"/>
              <a:gd name="connsiteX6" fmla="*/ 18643649 w 18643649"/>
              <a:gd name="connsiteY6" fmla="*/ 1690948 h 14166475"/>
              <a:gd name="connsiteX7" fmla="*/ 18643649 w 18643649"/>
              <a:gd name="connsiteY7" fmla="*/ 2361079 h 14166475"/>
              <a:gd name="connsiteX8" fmla="*/ 18643649 w 18643649"/>
              <a:gd name="connsiteY8" fmla="*/ 2361079 h 14166475"/>
              <a:gd name="connsiteX9" fmla="*/ 18643649 w 18643649"/>
              <a:gd name="connsiteY9" fmla="*/ 5902698 h 14166475"/>
              <a:gd name="connsiteX10" fmla="*/ 18643649 w 18643649"/>
              <a:gd name="connsiteY10" fmla="*/ 12475527 h 14166475"/>
              <a:gd name="connsiteX11" fmla="*/ 16952701 w 18643649"/>
              <a:gd name="connsiteY11" fmla="*/ 14166475 h 14166475"/>
              <a:gd name="connsiteX12" fmla="*/ 12725449 w 18643649"/>
              <a:gd name="connsiteY12" fmla="*/ 14166475 h 14166475"/>
              <a:gd name="connsiteX13" fmla="*/ 10189077 w 18643649"/>
              <a:gd name="connsiteY13" fmla="*/ 14166475 h 14166475"/>
              <a:gd name="connsiteX14" fmla="*/ 10189077 w 18643649"/>
              <a:gd name="connsiteY14" fmla="*/ 14166475 h 14166475"/>
              <a:gd name="connsiteX15" fmla="*/ 10189111 w 18643649"/>
              <a:gd name="connsiteY15" fmla="*/ 14166475 h 14166475"/>
              <a:gd name="connsiteX16" fmla="*/ 8498163 w 18643649"/>
              <a:gd name="connsiteY16" fmla="*/ 12475527 h 14166475"/>
              <a:gd name="connsiteX17" fmla="*/ 8498163 w 18643649"/>
              <a:gd name="connsiteY17" fmla="*/ 5902698 h 14166475"/>
              <a:gd name="connsiteX18" fmla="*/ 0 w 18643649"/>
              <a:gd name="connsiteY18" fmla="*/ 6432146 h 14166475"/>
              <a:gd name="connsiteX19" fmla="*/ 8498163 w 18643649"/>
              <a:gd name="connsiteY19" fmla="*/ 4824879 h 14166475"/>
              <a:gd name="connsiteX20" fmla="*/ 8498163 w 18643649"/>
              <a:gd name="connsiteY20" fmla="*/ 1690948 h 14166475"/>
              <a:gd name="connsiteX0" fmla="*/ 8498163 w 18643649"/>
              <a:gd name="connsiteY0" fmla="*/ 1690948 h 14166475"/>
              <a:gd name="connsiteX1" fmla="*/ 10189111 w 18643649"/>
              <a:gd name="connsiteY1" fmla="*/ 0 h 14166475"/>
              <a:gd name="connsiteX2" fmla="*/ 10189077 w 18643649"/>
              <a:gd name="connsiteY2" fmla="*/ 0 h 14166475"/>
              <a:gd name="connsiteX3" fmla="*/ 10189077 w 18643649"/>
              <a:gd name="connsiteY3" fmla="*/ 0 h 14166475"/>
              <a:gd name="connsiteX4" fmla="*/ 12725449 w 18643649"/>
              <a:gd name="connsiteY4" fmla="*/ 0 h 14166475"/>
              <a:gd name="connsiteX5" fmla="*/ 16952701 w 18643649"/>
              <a:gd name="connsiteY5" fmla="*/ 0 h 14166475"/>
              <a:gd name="connsiteX6" fmla="*/ 18643649 w 18643649"/>
              <a:gd name="connsiteY6" fmla="*/ 1690948 h 14166475"/>
              <a:gd name="connsiteX7" fmla="*/ 18643649 w 18643649"/>
              <a:gd name="connsiteY7" fmla="*/ 2361079 h 14166475"/>
              <a:gd name="connsiteX8" fmla="*/ 18643649 w 18643649"/>
              <a:gd name="connsiteY8" fmla="*/ 2361079 h 14166475"/>
              <a:gd name="connsiteX9" fmla="*/ 18643649 w 18643649"/>
              <a:gd name="connsiteY9" fmla="*/ 5902698 h 14166475"/>
              <a:gd name="connsiteX10" fmla="*/ 18643649 w 18643649"/>
              <a:gd name="connsiteY10" fmla="*/ 12475527 h 14166475"/>
              <a:gd name="connsiteX11" fmla="*/ 16952701 w 18643649"/>
              <a:gd name="connsiteY11" fmla="*/ 14166475 h 14166475"/>
              <a:gd name="connsiteX12" fmla="*/ 12725449 w 18643649"/>
              <a:gd name="connsiteY12" fmla="*/ 14166475 h 14166475"/>
              <a:gd name="connsiteX13" fmla="*/ 10189077 w 18643649"/>
              <a:gd name="connsiteY13" fmla="*/ 14166475 h 14166475"/>
              <a:gd name="connsiteX14" fmla="*/ 10189077 w 18643649"/>
              <a:gd name="connsiteY14" fmla="*/ 14166475 h 14166475"/>
              <a:gd name="connsiteX15" fmla="*/ 10189111 w 18643649"/>
              <a:gd name="connsiteY15" fmla="*/ 14166475 h 14166475"/>
              <a:gd name="connsiteX16" fmla="*/ 8498163 w 18643649"/>
              <a:gd name="connsiteY16" fmla="*/ 12475527 h 14166475"/>
              <a:gd name="connsiteX17" fmla="*/ 8498163 w 18643649"/>
              <a:gd name="connsiteY17" fmla="*/ 6245598 h 14166475"/>
              <a:gd name="connsiteX18" fmla="*/ 0 w 18643649"/>
              <a:gd name="connsiteY18" fmla="*/ 6432146 h 14166475"/>
              <a:gd name="connsiteX19" fmla="*/ 8498163 w 18643649"/>
              <a:gd name="connsiteY19" fmla="*/ 4824879 h 14166475"/>
              <a:gd name="connsiteX20" fmla="*/ 8498163 w 18643649"/>
              <a:gd name="connsiteY20" fmla="*/ 1690948 h 14166475"/>
              <a:gd name="connsiteX0" fmla="*/ 9139401 w 19284887"/>
              <a:gd name="connsiteY0" fmla="*/ 1690948 h 14166475"/>
              <a:gd name="connsiteX1" fmla="*/ 10830349 w 19284887"/>
              <a:gd name="connsiteY1" fmla="*/ 0 h 14166475"/>
              <a:gd name="connsiteX2" fmla="*/ 10830315 w 19284887"/>
              <a:gd name="connsiteY2" fmla="*/ 0 h 14166475"/>
              <a:gd name="connsiteX3" fmla="*/ 10830315 w 19284887"/>
              <a:gd name="connsiteY3" fmla="*/ 0 h 14166475"/>
              <a:gd name="connsiteX4" fmla="*/ 13366687 w 19284887"/>
              <a:gd name="connsiteY4" fmla="*/ 0 h 14166475"/>
              <a:gd name="connsiteX5" fmla="*/ 17593939 w 19284887"/>
              <a:gd name="connsiteY5" fmla="*/ 0 h 14166475"/>
              <a:gd name="connsiteX6" fmla="*/ 19284887 w 19284887"/>
              <a:gd name="connsiteY6" fmla="*/ 1690948 h 14166475"/>
              <a:gd name="connsiteX7" fmla="*/ 19284887 w 19284887"/>
              <a:gd name="connsiteY7" fmla="*/ 2361079 h 14166475"/>
              <a:gd name="connsiteX8" fmla="*/ 19284887 w 19284887"/>
              <a:gd name="connsiteY8" fmla="*/ 2361079 h 14166475"/>
              <a:gd name="connsiteX9" fmla="*/ 19284887 w 19284887"/>
              <a:gd name="connsiteY9" fmla="*/ 5902698 h 14166475"/>
              <a:gd name="connsiteX10" fmla="*/ 19284887 w 19284887"/>
              <a:gd name="connsiteY10" fmla="*/ 12475527 h 14166475"/>
              <a:gd name="connsiteX11" fmla="*/ 17593939 w 19284887"/>
              <a:gd name="connsiteY11" fmla="*/ 14166475 h 14166475"/>
              <a:gd name="connsiteX12" fmla="*/ 13366687 w 19284887"/>
              <a:gd name="connsiteY12" fmla="*/ 14166475 h 14166475"/>
              <a:gd name="connsiteX13" fmla="*/ 10830315 w 19284887"/>
              <a:gd name="connsiteY13" fmla="*/ 14166475 h 14166475"/>
              <a:gd name="connsiteX14" fmla="*/ 10830315 w 19284887"/>
              <a:gd name="connsiteY14" fmla="*/ 14166475 h 14166475"/>
              <a:gd name="connsiteX15" fmla="*/ 10830349 w 19284887"/>
              <a:gd name="connsiteY15" fmla="*/ 14166475 h 14166475"/>
              <a:gd name="connsiteX16" fmla="*/ 9139401 w 19284887"/>
              <a:gd name="connsiteY16" fmla="*/ 12475527 h 14166475"/>
              <a:gd name="connsiteX17" fmla="*/ 9139401 w 19284887"/>
              <a:gd name="connsiteY17" fmla="*/ 6245598 h 14166475"/>
              <a:gd name="connsiteX18" fmla="*/ 0 w 19284887"/>
              <a:gd name="connsiteY18" fmla="*/ 6471004 h 14166475"/>
              <a:gd name="connsiteX19" fmla="*/ 9139401 w 19284887"/>
              <a:gd name="connsiteY19" fmla="*/ 4824879 h 14166475"/>
              <a:gd name="connsiteX20" fmla="*/ 9139401 w 19284887"/>
              <a:gd name="connsiteY20" fmla="*/ 1690948 h 14166475"/>
              <a:gd name="connsiteX0" fmla="*/ 9099324 w 19244810"/>
              <a:gd name="connsiteY0" fmla="*/ 1690948 h 14166475"/>
              <a:gd name="connsiteX1" fmla="*/ 10790272 w 19244810"/>
              <a:gd name="connsiteY1" fmla="*/ 0 h 14166475"/>
              <a:gd name="connsiteX2" fmla="*/ 10790238 w 19244810"/>
              <a:gd name="connsiteY2" fmla="*/ 0 h 14166475"/>
              <a:gd name="connsiteX3" fmla="*/ 10790238 w 19244810"/>
              <a:gd name="connsiteY3" fmla="*/ 0 h 14166475"/>
              <a:gd name="connsiteX4" fmla="*/ 13326610 w 19244810"/>
              <a:gd name="connsiteY4" fmla="*/ 0 h 14166475"/>
              <a:gd name="connsiteX5" fmla="*/ 17553862 w 19244810"/>
              <a:gd name="connsiteY5" fmla="*/ 0 h 14166475"/>
              <a:gd name="connsiteX6" fmla="*/ 19244810 w 19244810"/>
              <a:gd name="connsiteY6" fmla="*/ 1690948 h 14166475"/>
              <a:gd name="connsiteX7" fmla="*/ 19244810 w 19244810"/>
              <a:gd name="connsiteY7" fmla="*/ 2361079 h 14166475"/>
              <a:gd name="connsiteX8" fmla="*/ 19244810 w 19244810"/>
              <a:gd name="connsiteY8" fmla="*/ 2361079 h 14166475"/>
              <a:gd name="connsiteX9" fmla="*/ 19244810 w 19244810"/>
              <a:gd name="connsiteY9" fmla="*/ 5902698 h 14166475"/>
              <a:gd name="connsiteX10" fmla="*/ 19244810 w 19244810"/>
              <a:gd name="connsiteY10" fmla="*/ 12475527 h 14166475"/>
              <a:gd name="connsiteX11" fmla="*/ 17553862 w 19244810"/>
              <a:gd name="connsiteY11" fmla="*/ 14166475 h 14166475"/>
              <a:gd name="connsiteX12" fmla="*/ 13326610 w 19244810"/>
              <a:gd name="connsiteY12" fmla="*/ 14166475 h 14166475"/>
              <a:gd name="connsiteX13" fmla="*/ 10790238 w 19244810"/>
              <a:gd name="connsiteY13" fmla="*/ 14166475 h 14166475"/>
              <a:gd name="connsiteX14" fmla="*/ 10790238 w 19244810"/>
              <a:gd name="connsiteY14" fmla="*/ 14166475 h 14166475"/>
              <a:gd name="connsiteX15" fmla="*/ 10790272 w 19244810"/>
              <a:gd name="connsiteY15" fmla="*/ 14166475 h 14166475"/>
              <a:gd name="connsiteX16" fmla="*/ 9099324 w 19244810"/>
              <a:gd name="connsiteY16" fmla="*/ 12475527 h 14166475"/>
              <a:gd name="connsiteX17" fmla="*/ 9099324 w 19244810"/>
              <a:gd name="connsiteY17" fmla="*/ 6245598 h 14166475"/>
              <a:gd name="connsiteX18" fmla="*/ 0 w 19244810"/>
              <a:gd name="connsiteY18" fmla="*/ 6432148 h 14166475"/>
              <a:gd name="connsiteX19" fmla="*/ 9099324 w 19244810"/>
              <a:gd name="connsiteY19" fmla="*/ 4824879 h 14166475"/>
              <a:gd name="connsiteX20" fmla="*/ 9099324 w 19244810"/>
              <a:gd name="connsiteY20" fmla="*/ 1690948 h 14166475"/>
              <a:gd name="connsiteX0" fmla="*/ 9099324 w 19244810"/>
              <a:gd name="connsiteY0" fmla="*/ 1690948 h 14166475"/>
              <a:gd name="connsiteX1" fmla="*/ 10790272 w 19244810"/>
              <a:gd name="connsiteY1" fmla="*/ 0 h 14166475"/>
              <a:gd name="connsiteX2" fmla="*/ 10790238 w 19244810"/>
              <a:gd name="connsiteY2" fmla="*/ 0 h 14166475"/>
              <a:gd name="connsiteX3" fmla="*/ 10790238 w 19244810"/>
              <a:gd name="connsiteY3" fmla="*/ 0 h 14166475"/>
              <a:gd name="connsiteX4" fmla="*/ 13326610 w 19244810"/>
              <a:gd name="connsiteY4" fmla="*/ 0 h 14166475"/>
              <a:gd name="connsiteX5" fmla="*/ 17553862 w 19244810"/>
              <a:gd name="connsiteY5" fmla="*/ 0 h 14166475"/>
              <a:gd name="connsiteX6" fmla="*/ 19244810 w 19244810"/>
              <a:gd name="connsiteY6" fmla="*/ 1690948 h 14166475"/>
              <a:gd name="connsiteX7" fmla="*/ 19244810 w 19244810"/>
              <a:gd name="connsiteY7" fmla="*/ 2361079 h 14166475"/>
              <a:gd name="connsiteX8" fmla="*/ 19244810 w 19244810"/>
              <a:gd name="connsiteY8" fmla="*/ 2361079 h 14166475"/>
              <a:gd name="connsiteX9" fmla="*/ 19244810 w 19244810"/>
              <a:gd name="connsiteY9" fmla="*/ 5902698 h 14166475"/>
              <a:gd name="connsiteX10" fmla="*/ 19244810 w 19244810"/>
              <a:gd name="connsiteY10" fmla="*/ 12475527 h 14166475"/>
              <a:gd name="connsiteX11" fmla="*/ 17553862 w 19244810"/>
              <a:gd name="connsiteY11" fmla="*/ 14166475 h 14166475"/>
              <a:gd name="connsiteX12" fmla="*/ 13326610 w 19244810"/>
              <a:gd name="connsiteY12" fmla="*/ 14166475 h 14166475"/>
              <a:gd name="connsiteX13" fmla="*/ 10790238 w 19244810"/>
              <a:gd name="connsiteY13" fmla="*/ 14166475 h 14166475"/>
              <a:gd name="connsiteX14" fmla="*/ 10790238 w 19244810"/>
              <a:gd name="connsiteY14" fmla="*/ 14166475 h 14166475"/>
              <a:gd name="connsiteX15" fmla="*/ 10790272 w 19244810"/>
              <a:gd name="connsiteY15" fmla="*/ 14166475 h 14166475"/>
              <a:gd name="connsiteX16" fmla="*/ 9099324 w 19244810"/>
              <a:gd name="connsiteY16" fmla="*/ 12475527 h 14166475"/>
              <a:gd name="connsiteX17" fmla="*/ 9099324 w 19244810"/>
              <a:gd name="connsiteY17" fmla="*/ 6245598 h 14166475"/>
              <a:gd name="connsiteX18" fmla="*/ 0 w 19244810"/>
              <a:gd name="connsiteY18" fmla="*/ 6393291 h 14166475"/>
              <a:gd name="connsiteX19" fmla="*/ 9099324 w 19244810"/>
              <a:gd name="connsiteY19" fmla="*/ 4824879 h 14166475"/>
              <a:gd name="connsiteX20" fmla="*/ 9099324 w 19244810"/>
              <a:gd name="connsiteY20" fmla="*/ 1690948 h 141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44810" h="14166475">
                <a:moveTo>
                  <a:pt x="9099324" y="1690948"/>
                </a:moveTo>
                <a:cubicBezTo>
                  <a:pt x="9099324" y="757063"/>
                  <a:pt x="9856387" y="0"/>
                  <a:pt x="10790272" y="0"/>
                </a:cubicBezTo>
                <a:lnTo>
                  <a:pt x="10790238" y="0"/>
                </a:lnTo>
                <a:lnTo>
                  <a:pt x="10790238" y="0"/>
                </a:lnTo>
                <a:lnTo>
                  <a:pt x="13326610" y="0"/>
                </a:lnTo>
                <a:lnTo>
                  <a:pt x="17553862" y="0"/>
                </a:lnTo>
                <a:cubicBezTo>
                  <a:pt x="18487747" y="0"/>
                  <a:pt x="19244810" y="757063"/>
                  <a:pt x="19244810" y="1690948"/>
                </a:cubicBezTo>
                <a:lnTo>
                  <a:pt x="19244810" y="2361079"/>
                </a:lnTo>
                <a:lnTo>
                  <a:pt x="19244810" y="2361079"/>
                </a:lnTo>
                <a:lnTo>
                  <a:pt x="19244810" y="5902698"/>
                </a:lnTo>
                <a:lnTo>
                  <a:pt x="19244810" y="12475527"/>
                </a:lnTo>
                <a:cubicBezTo>
                  <a:pt x="19244810" y="13409412"/>
                  <a:pt x="18487747" y="14166475"/>
                  <a:pt x="17553862" y="14166475"/>
                </a:cubicBezTo>
                <a:lnTo>
                  <a:pt x="13326610" y="14166475"/>
                </a:lnTo>
                <a:lnTo>
                  <a:pt x="10790238" y="14166475"/>
                </a:lnTo>
                <a:lnTo>
                  <a:pt x="10790238" y="14166475"/>
                </a:lnTo>
                <a:lnTo>
                  <a:pt x="10790272" y="14166475"/>
                </a:lnTo>
                <a:cubicBezTo>
                  <a:pt x="9856387" y="14166475"/>
                  <a:pt x="9099324" y="13409412"/>
                  <a:pt x="9099324" y="12475527"/>
                </a:cubicBezTo>
                <a:lnTo>
                  <a:pt x="9099324" y="6245598"/>
                </a:lnTo>
                <a:lnTo>
                  <a:pt x="0" y="6393291"/>
                </a:lnTo>
                <a:lnTo>
                  <a:pt x="9099324" y="4824879"/>
                </a:lnTo>
                <a:lnTo>
                  <a:pt x="9099324" y="169094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8686800" algn="ctr"/>
            <a:r>
              <a:rPr lang="en-US" sz="6000" b="1" u="sng" dirty="0" smtClean="0">
                <a:solidFill>
                  <a:schemeClr val="accent5">
                    <a:lumMod val="75000"/>
                  </a:schemeClr>
                </a:solidFill>
              </a:rPr>
              <a:t>Government &amp; Policy</a:t>
            </a:r>
          </a:p>
          <a:p>
            <a:pPr marL="9563100" indent="-5334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Develop and enforce </a:t>
            </a:r>
            <a:r>
              <a:rPr lang="en-US" sz="4800" dirty="0" smtClean="0">
                <a:solidFill>
                  <a:schemeClr val="tx1"/>
                </a:solidFill>
              </a:rPr>
              <a:t>policies (regulations, incentives) to 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protect </a:t>
            </a:r>
            <a:r>
              <a:rPr lang="en-US" sz="4800" dirty="0" smtClean="0">
                <a:solidFill>
                  <a:schemeClr val="tx1"/>
                </a:solidFill>
              </a:rPr>
              <a:t>human health and the natural environment</a:t>
            </a:r>
          </a:p>
          <a:p>
            <a:pPr marL="9563100" indent="-5334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Fund</a:t>
            </a:r>
            <a:r>
              <a:rPr lang="en-US" sz="4800" dirty="0" smtClean="0">
                <a:solidFill>
                  <a:schemeClr val="tx1"/>
                </a:solidFill>
              </a:rPr>
              <a:t> environmental research, education, and programs</a:t>
            </a:r>
          </a:p>
          <a:p>
            <a:pPr marL="9563100" indent="-5334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Study</a:t>
            </a:r>
            <a:r>
              <a:rPr lang="en-US" sz="4800" dirty="0" smtClean="0">
                <a:solidFill>
                  <a:schemeClr val="tx1"/>
                </a:solidFill>
              </a:rPr>
              <a:t> environmental </a:t>
            </a:r>
            <a:r>
              <a:rPr lang="en-US" sz="4800" dirty="0" smtClean="0">
                <a:solidFill>
                  <a:schemeClr val="tx1"/>
                </a:solidFill>
              </a:rPr>
              <a:t>issues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and </a:t>
            </a:r>
            <a:r>
              <a:rPr lang="en-US" sz="4800" b="1" dirty="0" smtClean="0">
                <a:solidFill>
                  <a:schemeClr val="tx1"/>
                </a:solidFill>
              </a:rPr>
              <a:t>evaluate</a:t>
            </a:r>
            <a:r>
              <a:rPr lang="en-US" sz="4800" dirty="0" smtClean="0">
                <a:solidFill>
                  <a:schemeClr val="tx1"/>
                </a:solidFill>
              </a:rPr>
              <a:t> solutions</a:t>
            </a:r>
          </a:p>
          <a:p>
            <a:pPr marL="9563100" indent="-53340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4800" b="1" dirty="0" smtClean="0">
                <a:solidFill>
                  <a:schemeClr val="tx1"/>
                </a:solidFill>
              </a:rPr>
              <a:t>Design/plan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green </a:t>
            </a:r>
            <a:r>
              <a:rPr lang="en-US" sz="4800" dirty="0" smtClean="0">
                <a:solidFill>
                  <a:schemeClr val="tx1"/>
                </a:solidFill>
              </a:rPr>
              <a:t>communities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(e.g</a:t>
            </a:r>
            <a:r>
              <a:rPr lang="en-US" sz="4800" dirty="0" smtClean="0">
                <a:solidFill>
                  <a:schemeClr val="tx1"/>
                </a:solidFill>
              </a:rPr>
              <a:t>., urban </a:t>
            </a:r>
            <a:r>
              <a:rPr lang="en-US" sz="4800" dirty="0" smtClean="0">
                <a:solidFill>
                  <a:schemeClr val="tx1"/>
                </a:solidFill>
              </a:rPr>
              <a:t>planning,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sustainable </a:t>
            </a:r>
            <a:r>
              <a:rPr lang="en-US" sz="4800" dirty="0" smtClean="0">
                <a:solidFill>
                  <a:schemeClr val="tx1"/>
                </a:solidFill>
              </a:rPr>
              <a:t>agriculture)</a:t>
            </a:r>
          </a:p>
          <a:p>
            <a:pPr marL="479425" indent="-479425">
              <a:buFont typeface="Wingdings" panose="05000000000000000000" pitchFamily="2" charset="2"/>
              <a:buChar char="§"/>
            </a:pPr>
            <a:endParaRPr lang="en-US" sz="5400" dirty="0">
              <a:solidFill>
                <a:schemeClr val="tx1"/>
              </a:solidFill>
            </a:endParaRPr>
          </a:p>
          <a:p>
            <a:pPr marL="479425" indent="-479425">
              <a:buFont typeface="Wingdings" panose="05000000000000000000" pitchFamily="2" charset="2"/>
              <a:buChar char="§"/>
            </a:pPr>
            <a:endParaRPr lang="en-US" sz="5400" dirty="0" smtClean="0">
              <a:solidFill>
                <a:schemeClr val="tx1"/>
              </a:solidFill>
            </a:endParaRPr>
          </a:p>
          <a:p>
            <a:pPr marL="479425" indent="-479425">
              <a:buFont typeface="Wingdings" panose="05000000000000000000" pitchFamily="2" charset="2"/>
              <a:buChar char="§"/>
            </a:pPr>
            <a:endParaRPr lang="en-US" sz="5400" dirty="0">
              <a:solidFill>
                <a:schemeClr val="tx1"/>
              </a:solidFill>
            </a:endParaRPr>
          </a:p>
          <a:p>
            <a:pPr marL="479425" indent="-479425">
              <a:buFont typeface="Wingdings" panose="05000000000000000000" pitchFamily="2" charset="2"/>
              <a:buChar char="§"/>
            </a:pP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wall-e plan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51" y="26138773"/>
            <a:ext cx="3702810" cy="43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1275648" y="7544501"/>
            <a:ext cx="484776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Rachel Carson</a:t>
            </a:r>
            <a:br>
              <a:rPr lang="en-US" sz="4000" dirty="0" smtClean="0"/>
            </a:br>
            <a:r>
              <a:rPr lang="en-US" sz="4000" dirty="0" smtClean="0"/>
              <a:t>(DDT, </a:t>
            </a:r>
            <a:r>
              <a:rPr lang="en-US" sz="4000" i="1" dirty="0" smtClean="0"/>
              <a:t>Silent Spring</a:t>
            </a:r>
            <a:r>
              <a:rPr lang="en-US" sz="40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Marc Edwards</a:t>
            </a:r>
            <a:br>
              <a:rPr lang="en-US" sz="4000" dirty="0" smtClean="0"/>
            </a:br>
            <a:r>
              <a:rPr lang="en-US" sz="4000" dirty="0" smtClean="0"/>
              <a:t>(Flint water crisis)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IPCC (climate</a:t>
            </a:r>
            <a:br>
              <a:rPr lang="en-US" sz="4000" dirty="0" smtClean="0"/>
            </a:br>
            <a:r>
              <a:rPr lang="en-US" sz="4000" dirty="0" smtClean="0"/>
              <a:t>change)</a:t>
            </a:r>
            <a:endParaRPr lang="en-US" sz="4000" dirty="0"/>
          </a:p>
        </p:txBody>
      </p:sp>
      <p:sp>
        <p:nvSpPr>
          <p:cNvPr id="62" name="TextBox 61"/>
          <p:cNvSpPr txBox="1"/>
          <p:nvPr/>
        </p:nvSpPr>
        <p:spPr>
          <a:xfrm>
            <a:off x="14165856" y="25003133"/>
            <a:ext cx="80297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Renewable energy developers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Environmental consulting firms</a:t>
            </a:r>
            <a:endParaRPr lang="en-US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25962281" y="7017299"/>
            <a:ext cx="68394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EPA, USGS, NOAA, </a:t>
            </a:r>
            <a:r>
              <a:rPr lang="en-US" sz="4000" dirty="0" smtClean="0"/>
              <a:t>USDA, etc.</a:t>
            </a:r>
            <a:endParaRPr lang="en-US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Local agencies</a:t>
            </a:r>
            <a:endParaRPr lang="en-US" sz="4000" dirty="0"/>
          </a:p>
        </p:txBody>
      </p:sp>
      <p:sp>
        <p:nvSpPr>
          <p:cNvPr id="64" name="TextBox 63"/>
          <p:cNvSpPr txBox="1"/>
          <p:nvPr/>
        </p:nvSpPr>
        <p:spPr>
          <a:xfrm>
            <a:off x="29015112" y="10551466"/>
            <a:ext cx="4111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Examples:</a:t>
            </a:r>
          </a:p>
          <a:p>
            <a:pPr marL="419100" indent="-419100">
              <a:buFont typeface="Arial" panose="020B0604020202020204" pitchFamily="34" charset="0"/>
              <a:buChar char="•"/>
            </a:pPr>
            <a:r>
              <a:rPr lang="en-US" sz="4000" dirty="0" smtClean="0"/>
              <a:t>Erin </a:t>
            </a:r>
            <a:r>
              <a:rPr lang="en-US" sz="4000" dirty="0" err="1" smtClean="0"/>
              <a:t>Brockovich</a:t>
            </a:r>
            <a:endParaRPr lang="en-US" sz="4000" dirty="0"/>
          </a:p>
        </p:txBody>
      </p:sp>
      <p:sp>
        <p:nvSpPr>
          <p:cNvPr id="65" name="TextBox 64"/>
          <p:cNvSpPr txBox="1"/>
          <p:nvPr/>
        </p:nvSpPr>
        <p:spPr>
          <a:xfrm>
            <a:off x="24159794" y="24934669"/>
            <a:ext cx="61539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The Nature Conservancy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Sierra Club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914400" y="876300"/>
            <a:ext cx="9601199" cy="1070932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marL="76200">
              <a:spcBef>
                <a:spcPts val="800"/>
              </a:spcBef>
            </a:pPr>
            <a:r>
              <a:rPr lang="en-US" sz="6000" b="1" u="sng" dirty="0" smtClean="0">
                <a:solidFill>
                  <a:schemeClr val="tx1"/>
                </a:solidFill>
              </a:rPr>
              <a:t>Science</a:t>
            </a:r>
            <a:r>
              <a:rPr lang="en-US" sz="6000" b="1" u="sng" dirty="0">
                <a:solidFill>
                  <a:schemeClr val="tx1"/>
                </a:solidFill>
              </a:rPr>
              <a:t>, Technology, Engineering, Math (STEM):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endParaRPr lang="en-US" sz="5400" dirty="0">
              <a:solidFill>
                <a:schemeClr val="tx1"/>
              </a:solidFill>
            </a:endParaRPr>
          </a:p>
          <a:p>
            <a:pPr marL="76200">
              <a:spcBef>
                <a:spcPts val="800"/>
              </a:spcBef>
            </a:pPr>
            <a:r>
              <a:rPr lang="en-US" sz="4800" dirty="0" smtClean="0">
                <a:solidFill>
                  <a:schemeClr val="tx1"/>
                </a:solidFill>
              </a:rPr>
              <a:t>Environmental </a:t>
            </a:r>
            <a:r>
              <a:rPr lang="en-US" sz="4800" dirty="0" smtClean="0">
                <a:solidFill>
                  <a:schemeClr val="tx1"/>
                </a:solidFill>
              </a:rPr>
              <a:t>science </a:t>
            </a:r>
            <a:r>
              <a:rPr lang="en-US" sz="4800" dirty="0">
                <a:solidFill>
                  <a:schemeClr val="tx1"/>
                </a:solidFill>
              </a:rPr>
              <a:t>and </a:t>
            </a:r>
            <a:r>
              <a:rPr lang="en-US" sz="4800" dirty="0" smtClean="0">
                <a:solidFill>
                  <a:schemeClr val="tx1"/>
                </a:solidFill>
              </a:rPr>
              <a:t>engineering, geosciences, 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ecology, biology</a:t>
            </a:r>
            <a:r>
              <a:rPr lang="en-US" sz="4800" dirty="0" smtClean="0">
                <a:solidFill>
                  <a:schemeClr val="tx1"/>
                </a:solidFill>
              </a:rPr>
              <a:t>,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agricultural science,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data science, etc.</a:t>
            </a:r>
            <a:endParaRPr lang="en-US" sz="4800" dirty="0">
              <a:solidFill>
                <a:schemeClr val="tx1"/>
              </a:solidFill>
            </a:endParaRPr>
          </a:p>
          <a:p>
            <a:pPr marL="76200">
              <a:spcBef>
                <a:spcPts val="1200"/>
              </a:spcBef>
            </a:pPr>
            <a:r>
              <a:rPr lang="en-US" sz="6000" b="1" u="sng" dirty="0">
                <a:solidFill>
                  <a:schemeClr val="tx1"/>
                </a:solidFill>
              </a:rPr>
              <a:t>Liberal </a:t>
            </a:r>
            <a:r>
              <a:rPr lang="en-US" sz="6000" b="1" u="sng" dirty="0" smtClean="0">
                <a:solidFill>
                  <a:schemeClr val="tx1"/>
                </a:solidFill>
              </a:rPr>
              <a:t>Arts</a:t>
            </a:r>
            <a:br>
              <a:rPr lang="en-US" sz="6000" b="1" u="sng" dirty="0" smtClean="0">
                <a:solidFill>
                  <a:schemeClr val="tx1"/>
                </a:solidFill>
              </a:rPr>
            </a:br>
            <a:r>
              <a:rPr lang="en-US" sz="6000" b="1" u="sng" dirty="0" smtClean="0">
                <a:solidFill>
                  <a:schemeClr val="tx1"/>
                </a:solidFill>
              </a:rPr>
              <a:t>and Education:</a:t>
            </a:r>
            <a:endParaRPr lang="en-US" sz="5400" b="1" dirty="0">
              <a:solidFill>
                <a:schemeClr val="tx1"/>
              </a:solidFill>
            </a:endParaRPr>
          </a:p>
          <a:p>
            <a:pPr marL="76200">
              <a:spcBef>
                <a:spcPts val="800"/>
              </a:spcBef>
            </a:pPr>
            <a:r>
              <a:rPr lang="en-US" sz="4800" dirty="0" smtClean="0">
                <a:solidFill>
                  <a:schemeClr val="tx1"/>
                </a:solidFill>
              </a:rPr>
              <a:t>Economics</a:t>
            </a:r>
            <a:r>
              <a:rPr lang="en-US" sz="4800" dirty="0" smtClean="0">
                <a:solidFill>
                  <a:schemeClr val="tx1"/>
                </a:solidFill>
              </a:rPr>
              <a:t>, </a:t>
            </a:r>
            <a:r>
              <a:rPr lang="en-US" sz="4800" dirty="0" smtClean="0">
                <a:solidFill>
                  <a:schemeClr val="tx1"/>
                </a:solidFill>
              </a:rPr>
              <a:t>public </a:t>
            </a:r>
            <a:r>
              <a:rPr lang="en-US" sz="4800" dirty="0" smtClean="0">
                <a:solidFill>
                  <a:schemeClr val="tx1"/>
                </a:solidFill>
              </a:rPr>
              <a:t>policy, law, </a:t>
            </a:r>
            <a:r>
              <a:rPr lang="en-US" sz="4800" dirty="0" smtClean="0">
                <a:solidFill>
                  <a:schemeClr val="tx1"/>
                </a:solidFill>
              </a:rPr>
              <a:t>history, arts, architecture, communication, </a:t>
            </a:r>
            <a:r>
              <a:rPr lang="en-US" sz="4800" dirty="0" smtClean="0">
                <a:solidFill>
                  <a:schemeClr val="tx1"/>
                </a:solidFill>
              </a:rPr>
              <a:t>education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006" y="15728835"/>
            <a:ext cx="2728601" cy="3410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39" y="4478448"/>
            <a:ext cx="4691799" cy="4691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98" y="21863569"/>
            <a:ext cx="3588936" cy="358893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1182381" y="6128091"/>
            <a:ext cx="21436238" cy="18933291"/>
            <a:chOff x="11908636" y="7117274"/>
            <a:chExt cx="20073927" cy="17730047"/>
          </a:xfrm>
        </p:grpSpPr>
        <p:sp>
          <p:nvSpPr>
            <p:cNvPr id="21" name="Block Arc 20"/>
            <p:cNvSpPr/>
            <p:nvPr/>
          </p:nvSpPr>
          <p:spPr>
            <a:xfrm>
              <a:off x="13924338" y="8708334"/>
              <a:ext cx="16042522" cy="16042522"/>
            </a:xfrm>
            <a:prstGeom prst="blockArc">
              <a:avLst>
                <a:gd name="adj1" fmla="val 11880000"/>
                <a:gd name="adj2" fmla="val 16200000"/>
                <a:gd name="adj3" fmla="val 4641"/>
              </a:avLst>
            </a:prstGeom>
            <a:gradFill rotWithShape="0">
              <a:gsLst>
                <a:gs pos="0">
                  <a:schemeClr val="accent1">
                    <a:lumMod val="20000"/>
                    <a:lumOff val="80000"/>
                  </a:schemeClr>
                </a:gs>
                <a:gs pos="26000">
                  <a:schemeClr val="accent1"/>
                </a:gs>
                <a:gs pos="51000">
                  <a:srgbClr val="7030A0"/>
                </a:gs>
                <a:gs pos="100000">
                  <a:srgbClr val="E1E1FF"/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Block Arc 21"/>
            <p:cNvSpPr/>
            <p:nvPr/>
          </p:nvSpPr>
          <p:spPr>
            <a:xfrm>
              <a:off x="13924338" y="8708334"/>
              <a:ext cx="16042522" cy="16042522"/>
            </a:xfrm>
            <a:prstGeom prst="blockArc">
              <a:avLst>
                <a:gd name="adj1" fmla="val 7560000"/>
                <a:gd name="adj2" fmla="val 11880000"/>
                <a:gd name="adj3" fmla="val 4641"/>
              </a:avLst>
            </a:prstGeom>
            <a:gradFill flip="none" rotWithShape="1">
              <a:gsLst>
                <a:gs pos="100000">
                  <a:srgbClr val="E1E1FF"/>
                </a:gs>
                <a:gs pos="61000">
                  <a:srgbClr val="7030A0"/>
                </a:gs>
                <a:gs pos="29000">
                  <a:srgbClr val="C00000"/>
                </a:gs>
                <a:gs pos="0">
                  <a:srgbClr val="FFE7E7"/>
                </a:gs>
              </a:gsLst>
              <a:lin ang="16200000" scaled="1"/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Block Arc 22"/>
            <p:cNvSpPr/>
            <p:nvPr/>
          </p:nvSpPr>
          <p:spPr>
            <a:xfrm>
              <a:off x="13924338" y="8708334"/>
              <a:ext cx="16042522" cy="16042522"/>
            </a:xfrm>
            <a:prstGeom prst="blockArc">
              <a:avLst>
                <a:gd name="adj1" fmla="val 3240000"/>
                <a:gd name="adj2" fmla="val 7560000"/>
                <a:gd name="adj3" fmla="val 4641"/>
              </a:avLst>
            </a:prstGeom>
            <a:gradFill flip="none" rotWithShape="1">
              <a:gsLst>
                <a:gs pos="100000">
                  <a:schemeClr val="accent6">
                    <a:lumMod val="20000"/>
                    <a:lumOff val="80000"/>
                  </a:schemeClr>
                </a:gs>
                <a:gs pos="67000">
                  <a:schemeClr val="accent6"/>
                </a:gs>
                <a:gs pos="39000">
                  <a:srgbClr val="C00000"/>
                </a:gs>
                <a:gs pos="0">
                  <a:srgbClr val="FFE7E7"/>
                </a:gs>
              </a:gsLst>
              <a:lin ang="0" scaled="1"/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Block Arc 23"/>
            <p:cNvSpPr/>
            <p:nvPr/>
          </p:nvSpPr>
          <p:spPr>
            <a:xfrm>
              <a:off x="13924338" y="8708334"/>
              <a:ext cx="16042522" cy="16042522"/>
            </a:xfrm>
            <a:prstGeom prst="blockArc">
              <a:avLst>
                <a:gd name="adj1" fmla="val 20520000"/>
                <a:gd name="adj2" fmla="val 3240000"/>
                <a:gd name="adj3" fmla="val 4641"/>
              </a:avLst>
            </a:prstGeom>
            <a:gradFill>
              <a:gsLst>
                <a:gs pos="100000">
                  <a:schemeClr val="accent6">
                    <a:lumMod val="20000"/>
                    <a:lumOff val="80000"/>
                  </a:schemeClr>
                </a:gs>
                <a:gs pos="69000">
                  <a:schemeClr val="accent6"/>
                </a:gs>
                <a:gs pos="35000">
                  <a:schemeClr val="accent2">
                    <a:lumMod val="75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Block Arc 24"/>
            <p:cNvSpPr/>
            <p:nvPr/>
          </p:nvSpPr>
          <p:spPr>
            <a:xfrm>
              <a:off x="13924338" y="8708334"/>
              <a:ext cx="16042522" cy="16042522"/>
            </a:xfrm>
            <a:prstGeom prst="blockArc">
              <a:avLst>
                <a:gd name="adj1" fmla="val 16200000"/>
                <a:gd name="adj2" fmla="val 20520000"/>
                <a:gd name="adj3" fmla="val 4641"/>
              </a:avLst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20000">
                  <a:schemeClr val="accent1"/>
                </a:gs>
                <a:gs pos="54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19360276" y="7117274"/>
              <a:ext cx="5170646" cy="3554405"/>
            </a:xfrm>
            <a:custGeom>
              <a:avLst/>
              <a:gdLst>
                <a:gd name="connsiteX0" fmla="*/ 0 w 5170646"/>
                <a:gd name="connsiteY0" fmla="*/ 592413 h 3554405"/>
                <a:gd name="connsiteX1" fmla="*/ 592413 w 5170646"/>
                <a:gd name="connsiteY1" fmla="*/ 0 h 3554405"/>
                <a:gd name="connsiteX2" fmla="*/ 4578233 w 5170646"/>
                <a:gd name="connsiteY2" fmla="*/ 0 h 3554405"/>
                <a:gd name="connsiteX3" fmla="*/ 5170646 w 5170646"/>
                <a:gd name="connsiteY3" fmla="*/ 592413 h 3554405"/>
                <a:gd name="connsiteX4" fmla="*/ 5170646 w 5170646"/>
                <a:gd name="connsiteY4" fmla="*/ 2961992 h 3554405"/>
                <a:gd name="connsiteX5" fmla="*/ 4578233 w 5170646"/>
                <a:gd name="connsiteY5" fmla="*/ 3554405 h 3554405"/>
                <a:gd name="connsiteX6" fmla="*/ 592413 w 5170646"/>
                <a:gd name="connsiteY6" fmla="*/ 3554405 h 3554405"/>
                <a:gd name="connsiteX7" fmla="*/ 0 w 5170646"/>
                <a:gd name="connsiteY7" fmla="*/ 2961992 h 3554405"/>
                <a:gd name="connsiteX8" fmla="*/ 0 w 5170646"/>
                <a:gd name="connsiteY8" fmla="*/ 592413 h 35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0646" h="3554405">
                  <a:moveTo>
                    <a:pt x="0" y="592413"/>
                  </a:moveTo>
                  <a:cubicBezTo>
                    <a:pt x="0" y="265232"/>
                    <a:pt x="265232" y="0"/>
                    <a:pt x="592413" y="0"/>
                  </a:cubicBezTo>
                  <a:lnTo>
                    <a:pt x="4578233" y="0"/>
                  </a:lnTo>
                  <a:cubicBezTo>
                    <a:pt x="4905414" y="0"/>
                    <a:pt x="5170646" y="265232"/>
                    <a:pt x="5170646" y="592413"/>
                  </a:cubicBezTo>
                  <a:lnTo>
                    <a:pt x="5170646" y="2961992"/>
                  </a:lnTo>
                  <a:cubicBezTo>
                    <a:pt x="5170646" y="3289173"/>
                    <a:pt x="4905414" y="3554405"/>
                    <a:pt x="4578233" y="3554405"/>
                  </a:cubicBezTo>
                  <a:lnTo>
                    <a:pt x="592413" y="3554405"/>
                  </a:lnTo>
                  <a:cubicBezTo>
                    <a:pt x="265232" y="3554405"/>
                    <a:pt x="0" y="3289173"/>
                    <a:pt x="0" y="2961992"/>
                  </a:cubicBezTo>
                  <a:lnTo>
                    <a:pt x="0" y="59241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062" tIns="256062" rIns="256062" bIns="25606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kern="1200" dirty="0" smtClean="0">
                  <a:solidFill>
                    <a:schemeClr val="bg1"/>
                  </a:solidFill>
                </a:rPr>
                <a:t>Government &amp; Policy</a:t>
              </a:r>
              <a:endParaRPr lang="en-US" sz="80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6811917" y="12531208"/>
              <a:ext cx="5170646" cy="3224707"/>
            </a:xfrm>
            <a:custGeom>
              <a:avLst/>
              <a:gdLst>
                <a:gd name="connsiteX0" fmla="*/ 0 w 5170646"/>
                <a:gd name="connsiteY0" fmla="*/ 592413 h 3554405"/>
                <a:gd name="connsiteX1" fmla="*/ 592413 w 5170646"/>
                <a:gd name="connsiteY1" fmla="*/ 0 h 3554405"/>
                <a:gd name="connsiteX2" fmla="*/ 4578233 w 5170646"/>
                <a:gd name="connsiteY2" fmla="*/ 0 h 3554405"/>
                <a:gd name="connsiteX3" fmla="*/ 5170646 w 5170646"/>
                <a:gd name="connsiteY3" fmla="*/ 592413 h 3554405"/>
                <a:gd name="connsiteX4" fmla="*/ 5170646 w 5170646"/>
                <a:gd name="connsiteY4" fmla="*/ 2961992 h 3554405"/>
                <a:gd name="connsiteX5" fmla="*/ 4578233 w 5170646"/>
                <a:gd name="connsiteY5" fmla="*/ 3554405 h 3554405"/>
                <a:gd name="connsiteX6" fmla="*/ 592413 w 5170646"/>
                <a:gd name="connsiteY6" fmla="*/ 3554405 h 3554405"/>
                <a:gd name="connsiteX7" fmla="*/ 0 w 5170646"/>
                <a:gd name="connsiteY7" fmla="*/ 2961992 h 3554405"/>
                <a:gd name="connsiteX8" fmla="*/ 0 w 5170646"/>
                <a:gd name="connsiteY8" fmla="*/ 592413 h 35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0646" h="3554405">
                  <a:moveTo>
                    <a:pt x="0" y="592413"/>
                  </a:moveTo>
                  <a:cubicBezTo>
                    <a:pt x="0" y="265232"/>
                    <a:pt x="265232" y="0"/>
                    <a:pt x="592413" y="0"/>
                  </a:cubicBezTo>
                  <a:lnTo>
                    <a:pt x="4578233" y="0"/>
                  </a:lnTo>
                  <a:cubicBezTo>
                    <a:pt x="4905414" y="0"/>
                    <a:pt x="5170646" y="265232"/>
                    <a:pt x="5170646" y="592413"/>
                  </a:cubicBezTo>
                  <a:lnTo>
                    <a:pt x="5170646" y="2961992"/>
                  </a:lnTo>
                  <a:cubicBezTo>
                    <a:pt x="5170646" y="3289173"/>
                    <a:pt x="4905414" y="3554405"/>
                    <a:pt x="4578233" y="3554405"/>
                  </a:cubicBezTo>
                  <a:lnTo>
                    <a:pt x="592413" y="3554405"/>
                  </a:lnTo>
                  <a:cubicBezTo>
                    <a:pt x="265232" y="3554405"/>
                    <a:pt x="0" y="3289173"/>
                    <a:pt x="0" y="2961992"/>
                  </a:cubicBezTo>
                  <a:lnTo>
                    <a:pt x="0" y="592413"/>
                  </a:lnTo>
                  <a:close/>
                </a:path>
              </a:pathLst>
            </a:custGeom>
            <a:solidFill>
              <a:schemeClr val="accent2"/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062" tIns="256062" rIns="256062" bIns="25606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kern="1200" dirty="0" smtClean="0">
                  <a:solidFill>
                    <a:schemeClr val="bg1"/>
                  </a:solidFill>
                </a:rPr>
                <a:t>Law</a:t>
              </a:r>
              <a:endParaRPr lang="en-US" sz="80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3969104" y="21290292"/>
              <a:ext cx="5170646" cy="3554405"/>
            </a:xfrm>
            <a:custGeom>
              <a:avLst/>
              <a:gdLst>
                <a:gd name="connsiteX0" fmla="*/ 0 w 5170646"/>
                <a:gd name="connsiteY0" fmla="*/ 592413 h 3554405"/>
                <a:gd name="connsiteX1" fmla="*/ 592413 w 5170646"/>
                <a:gd name="connsiteY1" fmla="*/ 0 h 3554405"/>
                <a:gd name="connsiteX2" fmla="*/ 4578233 w 5170646"/>
                <a:gd name="connsiteY2" fmla="*/ 0 h 3554405"/>
                <a:gd name="connsiteX3" fmla="*/ 5170646 w 5170646"/>
                <a:gd name="connsiteY3" fmla="*/ 592413 h 3554405"/>
                <a:gd name="connsiteX4" fmla="*/ 5170646 w 5170646"/>
                <a:gd name="connsiteY4" fmla="*/ 2961992 h 3554405"/>
                <a:gd name="connsiteX5" fmla="*/ 4578233 w 5170646"/>
                <a:gd name="connsiteY5" fmla="*/ 3554405 h 3554405"/>
                <a:gd name="connsiteX6" fmla="*/ 592413 w 5170646"/>
                <a:gd name="connsiteY6" fmla="*/ 3554405 h 3554405"/>
                <a:gd name="connsiteX7" fmla="*/ 0 w 5170646"/>
                <a:gd name="connsiteY7" fmla="*/ 2961992 h 3554405"/>
                <a:gd name="connsiteX8" fmla="*/ 0 w 5170646"/>
                <a:gd name="connsiteY8" fmla="*/ 592413 h 35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0646" h="3554405">
                  <a:moveTo>
                    <a:pt x="0" y="592413"/>
                  </a:moveTo>
                  <a:cubicBezTo>
                    <a:pt x="0" y="265232"/>
                    <a:pt x="265232" y="0"/>
                    <a:pt x="592413" y="0"/>
                  </a:cubicBezTo>
                  <a:lnTo>
                    <a:pt x="4578233" y="0"/>
                  </a:lnTo>
                  <a:cubicBezTo>
                    <a:pt x="4905414" y="0"/>
                    <a:pt x="5170646" y="265232"/>
                    <a:pt x="5170646" y="592413"/>
                  </a:cubicBezTo>
                  <a:lnTo>
                    <a:pt x="5170646" y="2961992"/>
                  </a:lnTo>
                  <a:cubicBezTo>
                    <a:pt x="5170646" y="3289173"/>
                    <a:pt x="4905414" y="3554405"/>
                    <a:pt x="4578233" y="3554405"/>
                  </a:cubicBezTo>
                  <a:lnTo>
                    <a:pt x="592413" y="3554405"/>
                  </a:lnTo>
                  <a:cubicBezTo>
                    <a:pt x="265232" y="3554405"/>
                    <a:pt x="0" y="3289173"/>
                    <a:pt x="0" y="2961992"/>
                  </a:cubicBezTo>
                  <a:lnTo>
                    <a:pt x="0" y="592413"/>
                  </a:lnTo>
                  <a:close/>
                </a:path>
              </a:pathLst>
            </a:custGeom>
            <a:solidFill>
              <a:schemeClr val="accent6"/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062" tIns="256062" rIns="256062" bIns="25606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kern="1200" dirty="0" smtClean="0">
                  <a:solidFill>
                    <a:schemeClr val="bg1"/>
                  </a:solidFill>
                </a:rPr>
                <a:t>Non-Profits</a:t>
              </a:r>
              <a:endParaRPr lang="en-US" sz="7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14581303" y="21293725"/>
              <a:ext cx="5171981" cy="3553596"/>
            </a:xfrm>
            <a:custGeom>
              <a:avLst/>
              <a:gdLst>
                <a:gd name="connsiteX0" fmla="*/ 0 w 5170646"/>
                <a:gd name="connsiteY0" fmla="*/ 592413 h 3554405"/>
                <a:gd name="connsiteX1" fmla="*/ 592413 w 5170646"/>
                <a:gd name="connsiteY1" fmla="*/ 0 h 3554405"/>
                <a:gd name="connsiteX2" fmla="*/ 4578233 w 5170646"/>
                <a:gd name="connsiteY2" fmla="*/ 0 h 3554405"/>
                <a:gd name="connsiteX3" fmla="*/ 5170646 w 5170646"/>
                <a:gd name="connsiteY3" fmla="*/ 592413 h 3554405"/>
                <a:gd name="connsiteX4" fmla="*/ 5170646 w 5170646"/>
                <a:gd name="connsiteY4" fmla="*/ 2961992 h 3554405"/>
                <a:gd name="connsiteX5" fmla="*/ 4578233 w 5170646"/>
                <a:gd name="connsiteY5" fmla="*/ 3554405 h 3554405"/>
                <a:gd name="connsiteX6" fmla="*/ 592413 w 5170646"/>
                <a:gd name="connsiteY6" fmla="*/ 3554405 h 3554405"/>
                <a:gd name="connsiteX7" fmla="*/ 0 w 5170646"/>
                <a:gd name="connsiteY7" fmla="*/ 2961992 h 3554405"/>
                <a:gd name="connsiteX8" fmla="*/ 0 w 5170646"/>
                <a:gd name="connsiteY8" fmla="*/ 592413 h 35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0646" h="3554405">
                  <a:moveTo>
                    <a:pt x="0" y="592413"/>
                  </a:moveTo>
                  <a:cubicBezTo>
                    <a:pt x="0" y="265232"/>
                    <a:pt x="265232" y="0"/>
                    <a:pt x="592413" y="0"/>
                  </a:cubicBezTo>
                  <a:lnTo>
                    <a:pt x="4578233" y="0"/>
                  </a:lnTo>
                  <a:cubicBezTo>
                    <a:pt x="4905414" y="0"/>
                    <a:pt x="5170646" y="265232"/>
                    <a:pt x="5170646" y="592413"/>
                  </a:cubicBezTo>
                  <a:lnTo>
                    <a:pt x="5170646" y="2961992"/>
                  </a:lnTo>
                  <a:cubicBezTo>
                    <a:pt x="5170646" y="3289173"/>
                    <a:pt x="4905414" y="3554405"/>
                    <a:pt x="4578233" y="3554405"/>
                  </a:cubicBezTo>
                  <a:lnTo>
                    <a:pt x="592413" y="3554405"/>
                  </a:lnTo>
                  <a:cubicBezTo>
                    <a:pt x="265232" y="3554405"/>
                    <a:pt x="0" y="3289173"/>
                    <a:pt x="0" y="2961992"/>
                  </a:cubicBezTo>
                  <a:lnTo>
                    <a:pt x="0" y="592413"/>
                  </a:lnTo>
                  <a:close/>
                </a:path>
              </a:pathLst>
            </a:custGeom>
            <a:solidFill>
              <a:srgbClr val="C00000"/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062" tIns="256062" rIns="256062" bIns="25606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kern="1200" dirty="0" smtClean="0">
                  <a:solidFill>
                    <a:schemeClr val="bg1"/>
                  </a:solidFill>
                </a:rPr>
                <a:t>Industry &amp; Consulting</a:t>
              </a:r>
              <a:endParaRPr lang="en-US" sz="7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908636" y="12531208"/>
              <a:ext cx="5170646" cy="3554405"/>
            </a:xfrm>
            <a:custGeom>
              <a:avLst/>
              <a:gdLst>
                <a:gd name="connsiteX0" fmla="*/ 0 w 5170646"/>
                <a:gd name="connsiteY0" fmla="*/ 592413 h 3554405"/>
                <a:gd name="connsiteX1" fmla="*/ 592413 w 5170646"/>
                <a:gd name="connsiteY1" fmla="*/ 0 h 3554405"/>
                <a:gd name="connsiteX2" fmla="*/ 4578233 w 5170646"/>
                <a:gd name="connsiteY2" fmla="*/ 0 h 3554405"/>
                <a:gd name="connsiteX3" fmla="*/ 5170646 w 5170646"/>
                <a:gd name="connsiteY3" fmla="*/ 592413 h 3554405"/>
                <a:gd name="connsiteX4" fmla="*/ 5170646 w 5170646"/>
                <a:gd name="connsiteY4" fmla="*/ 2961992 h 3554405"/>
                <a:gd name="connsiteX5" fmla="*/ 4578233 w 5170646"/>
                <a:gd name="connsiteY5" fmla="*/ 3554405 h 3554405"/>
                <a:gd name="connsiteX6" fmla="*/ 592413 w 5170646"/>
                <a:gd name="connsiteY6" fmla="*/ 3554405 h 3554405"/>
                <a:gd name="connsiteX7" fmla="*/ 0 w 5170646"/>
                <a:gd name="connsiteY7" fmla="*/ 2961992 h 3554405"/>
                <a:gd name="connsiteX8" fmla="*/ 0 w 5170646"/>
                <a:gd name="connsiteY8" fmla="*/ 592413 h 35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0646" h="3554405">
                  <a:moveTo>
                    <a:pt x="0" y="592413"/>
                  </a:moveTo>
                  <a:cubicBezTo>
                    <a:pt x="0" y="265232"/>
                    <a:pt x="265232" y="0"/>
                    <a:pt x="592413" y="0"/>
                  </a:cubicBezTo>
                  <a:lnTo>
                    <a:pt x="4578233" y="0"/>
                  </a:lnTo>
                  <a:cubicBezTo>
                    <a:pt x="4905414" y="0"/>
                    <a:pt x="5170646" y="265232"/>
                    <a:pt x="5170646" y="592413"/>
                  </a:cubicBezTo>
                  <a:lnTo>
                    <a:pt x="5170646" y="2961992"/>
                  </a:lnTo>
                  <a:cubicBezTo>
                    <a:pt x="5170646" y="3289173"/>
                    <a:pt x="4905414" y="3554405"/>
                    <a:pt x="4578233" y="3554405"/>
                  </a:cubicBezTo>
                  <a:lnTo>
                    <a:pt x="592413" y="3554405"/>
                  </a:lnTo>
                  <a:cubicBezTo>
                    <a:pt x="265232" y="3554405"/>
                    <a:pt x="0" y="3289173"/>
                    <a:pt x="0" y="2961992"/>
                  </a:cubicBezTo>
                  <a:lnTo>
                    <a:pt x="0" y="592413"/>
                  </a:lnTo>
                  <a:close/>
                </a:path>
              </a:pathLst>
            </a:custGeom>
            <a:solidFill>
              <a:srgbClr val="7030A0"/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062" tIns="256062" rIns="256062" bIns="256062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kern="1200" dirty="0" smtClean="0">
                  <a:solidFill>
                    <a:schemeClr val="bg1"/>
                  </a:solidFill>
                </a:rPr>
                <a:t>Research &amp; Academia</a:t>
              </a:r>
              <a:endParaRPr lang="en-US" sz="7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9360276" y="15491692"/>
              <a:ext cx="5248944" cy="2631538"/>
            </a:xfrm>
            <a:prstGeom prst="ellipse">
              <a:avLst/>
            </a:prstGeom>
            <a:solidFill>
              <a:schemeClr val="accent4"/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236" tIns="202236" rIns="202236" bIns="202236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kern="1200" dirty="0" smtClean="0">
                  <a:solidFill>
                    <a:schemeClr val="accent4">
                      <a:lumMod val="50000"/>
                    </a:schemeClr>
                  </a:solidFill>
                </a:rPr>
                <a:t>Citizens</a:t>
              </a:r>
              <a:endParaRPr lang="en-US" sz="7200" b="1" kern="1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276" y="16562412"/>
            <a:ext cx="3958584" cy="36305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035" y="16137723"/>
            <a:ext cx="2686324" cy="2411722"/>
          </a:xfrm>
          <a:prstGeom prst="rect">
            <a:avLst/>
          </a:prstGeom>
        </p:spPr>
      </p:pic>
      <p:pic>
        <p:nvPicPr>
          <p:cNvPr id="33" name="Picture 2" descr="http://www.capcon.it/wp-content/uploads/2009/10/Comunicare-la-sostenibilita-ambientale-in-modo-strategico.01.Marco-Capellini-480x28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158" y="22718405"/>
            <a:ext cx="3389443" cy="201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166" y="26656701"/>
            <a:ext cx="2912870" cy="419995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432" y="9791319"/>
            <a:ext cx="9276128" cy="5163400"/>
          </a:xfrm>
          <a:prstGeom prst="rect">
            <a:avLst/>
          </a:prstGeom>
        </p:spPr>
      </p:pic>
      <p:sp>
        <p:nvSpPr>
          <p:cNvPr id="91" name="Rounded Rectangle 90"/>
          <p:cNvSpPr/>
          <p:nvPr/>
        </p:nvSpPr>
        <p:spPr>
          <a:xfrm>
            <a:off x="11275648" y="28639447"/>
            <a:ext cx="21342971" cy="3354013"/>
          </a:xfrm>
          <a:prstGeom prst="roundRect">
            <a:avLst/>
          </a:prstGeom>
          <a:solidFill>
            <a:schemeClr val="accent4">
              <a:alpha val="3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en-US" sz="5400" b="1" u="sng" dirty="0" smtClean="0">
                <a:solidFill>
                  <a:schemeClr val="tx1"/>
                </a:solidFill>
              </a:rPr>
              <a:t>Economics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Use purchasing power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to encourage green products and practices</a:t>
            </a:r>
          </a:p>
          <a:p>
            <a:pPr algn="ctr"/>
            <a:r>
              <a:rPr lang="en-US" sz="5400" b="1" u="sng" dirty="0" smtClean="0">
                <a:solidFill>
                  <a:schemeClr val="tx1"/>
                </a:solidFill>
              </a:rPr>
              <a:t>Politics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Express support for </a:t>
            </a:r>
            <a:r>
              <a:rPr lang="en-US" sz="4800" dirty="0" smtClean="0">
                <a:solidFill>
                  <a:schemeClr val="tx1"/>
                </a:solidFill>
              </a:rPr>
              <a:t>sustainable, science-based policies. Vote</a:t>
            </a:r>
            <a:r>
              <a:rPr lang="en-US" sz="4800" dirty="0" smtClean="0">
                <a:solidFill>
                  <a:schemeClr val="tx1"/>
                </a:solidFill>
              </a:rPr>
              <a:t>! </a:t>
            </a:r>
            <a:r>
              <a:rPr lang="en-US" sz="5400" dirty="0" smtClean="0">
                <a:solidFill>
                  <a:schemeClr val="tx1"/>
                </a:solidFill>
              </a:rPr>
              <a:t>    ……</a:t>
            </a:r>
          </a:p>
          <a:p>
            <a:pPr algn="ctr"/>
            <a:r>
              <a:rPr lang="en-US" sz="5400" b="1" u="sng" dirty="0" smtClean="0">
                <a:solidFill>
                  <a:schemeClr val="tx1"/>
                </a:solidFill>
              </a:rPr>
              <a:t>Volunteering</a:t>
            </a:r>
            <a:endParaRPr lang="en-US" sz="54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Participate in </a:t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4800" dirty="0" smtClean="0">
                <a:solidFill>
                  <a:schemeClr val="tx1"/>
                </a:solidFill>
              </a:rPr>
              <a:t>“citizen science” and community service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2226236" y="3181001"/>
            <a:ext cx="692522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Career Fields</a:t>
            </a:r>
          </a:p>
          <a:p>
            <a:r>
              <a:rPr lang="en-US" sz="6600" dirty="0" smtClean="0">
                <a:solidFill>
                  <a:srgbClr val="C00000"/>
                </a:solidFill>
              </a:rPr>
              <a:t>(What to major in?)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757165" y="27395138"/>
            <a:ext cx="16178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accent5"/>
                </a:solidFill>
              </a:rPr>
              <a:t>Opportunities for Citizen Engagement</a:t>
            </a:r>
            <a:endParaRPr lang="en-US" sz="8000" b="1" dirty="0">
              <a:solidFill>
                <a:schemeClr val="accent5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3350873" y="3181001"/>
            <a:ext cx="8106578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</a:rPr>
              <a:t>Job Sectors</a:t>
            </a:r>
            <a:r>
              <a:rPr lang="en-US" sz="8000" b="1" dirty="0" smtClean="0">
                <a:solidFill>
                  <a:srgbClr val="7030A0"/>
                </a:solidFill>
              </a:rPr>
              <a:t/>
            </a:r>
            <a:br>
              <a:rPr lang="en-US" sz="8000" b="1" dirty="0" smtClean="0">
                <a:solidFill>
                  <a:srgbClr val="7030A0"/>
                </a:solidFill>
              </a:rPr>
            </a:br>
            <a:r>
              <a:rPr lang="en-US" sz="6600" dirty="0" smtClean="0">
                <a:solidFill>
                  <a:srgbClr val="7030A0"/>
                </a:solidFill>
              </a:rPr>
              <a:t>(Where to contribute?)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90" name="Right Arrow 89"/>
          <p:cNvSpPr/>
          <p:nvPr/>
        </p:nvSpPr>
        <p:spPr>
          <a:xfrm rot="11774803">
            <a:off x="9561548" y="3510576"/>
            <a:ext cx="2528163" cy="1312028"/>
          </a:xfrm>
          <a:prstGeom prst="rightArrow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Arrow 99"/>
          <p:cNvSpPr/>
          <p:nvPr/>
        </p:nvSpPr>
        <p:spPr>
          <a:xfrm rot="8287968">
            <a:off x="21278607" y="4400623"/>
            <a:ext cx="2168198" cy="1312028"/>
          </a:xfrm>
          <a:prstGeom prst="rightArrow">
            <a:avLst/>
          </a:prstGeom>
          <a:solidFill>
            <a:srgbClr val="9966FF">
              <a:alpha val="7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379" y="31061303"/>
            <a:ext cx="1661995" cy="83099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709" y="5516109"/>
            <a:ext cx="2333625" cy="2143125"/>
          </a:xfrm>
          <a:prstGeom prst="rect">
            <a:avLst/>
          </a:prstGeom>
        </p:spPr>
      </p:pic>
      <p:pic>
        <p:nvPicPr>
          <p:cNvPr id="1030" name="Picture 6" descr="Image result for facts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9300261"/>
            <a:ext cx="5487071" cy="27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186" y="16870166"/>
            <a:ext cx="5030825" cy="24667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80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1799</TotalTime>
  <Words>131</Words>
  <Application>Microsoft Office PowerPoint</Application>
  <PresentationFormat>Custom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</vt:vector>
  </TitlesOfParts>
  <Company>University of Houston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Louie, Stacey M</dc:creator>
  <cp:lastModifiedBy>Louie, Stacey M</cp:lastModifiedBy>
  <cp:revision>91</cp:revision>
  <dcterms:created xsi:type="dcterms:W3CDTF">2017-04-20T20:24:22Z</dcterms:created>
  <dcterms:modified xsi:type="dcterms:W3CDTF">2017-04-24T04:30:13Z</dcterms:modified>
</cp:coreProperties>
</file>